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7" r:id="rId2"/>
    <p:sldId id="256" r:id="rId3"/>
    <p:sldId id="258" r:id="rId4"/>
    <p:sldId id="260" r:id="rId5"/>
    <p:sldId id="262" r:id="rId6"/>
    <p:sldId id="263" r:id="rId7"/>
    <p:sldId id="264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13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image" Target="../media/image2.wmf"/><Relationship Id="rId1" Type="http://schemas.openxmlformats.org/officeDocument/2006/relationships/image" Target="../media/image1.wmf"/><Relationship Id="rId4" Type="http://schemas.openxmlformats.org/officeDocument/2006/relationships/image" Target="../media/image4.wmf"/></Relationships>
</file>

<file path=ppt/media/image1.wmf>
</file>

<file path=ppt/media/image2.wmf>
</file>

<file path=ppt/media/image3.wmf>
</file>

<file path=ppt/media/image4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278571-8645-4D9E-9C0C-9B3A29ECBBA0}" type="datetimeFigureOut">
              <a:rPr lang="en-GB" smtClean="0"/>
              <a:t>05/09/2019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AA0B3D-0DEC-4971-8A26-E8DE0489B1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7757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164F-ACC3-43EA-B5B9-7A51B7D033DC}" type="datetimeFigureOut">
              <a:rPr lang="en-GB" smtClean="0"/>
              <a:t>05/09/2019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256F4-3927-441F-B8F0-8A563E51BF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7906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164F-ACC3-43EA-B5B9-7A51B7D033DC}" type="datetimeFigureOut">
              <a:rPr lang="en-GB" smtClean="0"/>
              <a:t>05/09/2019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256F4-3927-441F-B8F0-8A563E51BF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7760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164F-ACC3-43EA-B5B9-7A51B7D033DC}" type="datetimeFigureOut">
              <a:rPr lang="en-GB" smtClean="0"/>
              <a:t>05/09/2019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256F4-3927-441F-B8F0-8A563E51BF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1455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164F-ACC3-43EA-B5B9-7A51B7D033DC}" type="datetimeFigureOut">
              <a:rPr lang="en-GB" smtClean="0"/>
              <a:t>05/09/2019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256F4-3927-441F-B8F0-8A563E51BF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3711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164F-ACC3-43EA-B5B9-7A51B7D033DC}" type="datetimeFigureOut">
              <a:rPr lang="en-GB" smtClean="0"/>
              <a:t>05/09/2019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256F4-3927-441F-B8F0-8A563E51BF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8584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164F-ACC3-43EA-B5B9-7A51B7D033DC}" type="datetimeFigureOut">
              <a:rPr lang="en-GB" smtClean="0"/>
              <a:t>05/09/2019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256F4-3927-441F-B8F0-8A563E51BF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6902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164F-ACC3-43EA-B5B9-7A51B7D033DC}" type="datetimeFigureOut">
              <a:rPr lang="en-GB" smtClean="0"/>
              <a:t>05/09/2019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256F4-3927-441F-B8F0-8A563E51BF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633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164F-ACC3-43EA-B5B9-7A51B7D033DC}" type="datetimeFigureOut">
              <a:rPr lang="en-GB" smtClean="0"/>
              <a:t>05/09/2019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256F4-3927-441F-B8F0-8A563E51BF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2262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164F-ACC3-43EA-B5B9-7A51B7D033DC}" type="datetimeFigureOut">
              <a:rPr lang="en-GB" smtClean="0"/>
              <a:t>05/09/2019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256F4-3927-441F-B8F0-8A563E51BF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1844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164F-ACC3-43EA-B5B9-7A51B7D033DC}" type="datetimeFigureOut">
              <a:rPr lang="en-GB" smtClean="0"/>
              <a:t>05/09/2019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256F4-3927-441F-B8F0-8A563E51BF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7842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164F-ACC3-43EA-B5B9-7A51B7D033DC}" type="datetimeFigureOut">
              <a:rPr lang="en-GB" smtClean="0"/>
              <a:t>05/09/2019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256F4-3927-441F-B8F0-8A563E51BF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204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37164F-ACC3-43EA-B5B9-7A51B7D033DC}" type="datetimeFigureOut">
              <a:rPr lang="en-GB" smtClean="0"/>
              <a:t>05/09/2019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F256F4-3927-441F-B8F0-8A563E51BF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899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4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11" Type="http://schemas.openxmlformats.org/officeDocument/2006/relationships/oleObject" Target="../embeddings/oleObject6.bin"/><Relationship Id="rId5" Type="http://schemas.openxmlformats.org/officeDocument/2006/relationships/oleObject" Target="../embeddings/oleObject2.bin"/><Relationship Id="rId10" Type="http://schemas.openxmlformats.org/officeDocument/2006/relationships/image" Target="../media/image3.wmf"/><Relationship Id="rId4" Type="http://schemas.openxmlformats.org/officeDocument/2006/relationships/image" Target="../media/image1.wmf"/><Relationship Id="rId9" Type="http://schemas.openxmlformats.org/officeDocument/2006/relationships/oleObject" Target="../embeddings/oleObject5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"/>
          <p:cNvSpPr txBox="1">
            <a:spLocks/>
          </p:cNvSpPr>
          <p:nvPr/>
        </p:nvSpPr>
        <p:spPr>
          <a:xfrm>
            <a:off x="396000" y="651600"/>
            <a:ext cx="8352000" cy="75725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2000" b="0" kern="1200">
                <a:solidFill>
                  <a:srgbClr val="575757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 noProof="0" dirty="0" smtClean="0">
                <a:latin typeface="Verdana"/>
              </a:rPr>
              <a:t>Anecdotal comments on challenges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75757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18" name="Title 2"/>
          <p:cNvSpPr txBox="1">
            <a:spLocks/>
          </p:cNvSpPr>
          <p:nvPr/>
        </p:nvSpPr>
        <p:spPr bwMode="gray">
          <a:xfrm>
            <a:off x="396000" y="295683"/>
            <a:ext cx="8352000" cy="4694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What we are hearing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Verdana"/>
              <a:ea typeface="+mj-ea"/>
              <a:cs typeface="+mj-cs"/>
            </a:endParaRPr>
          </a:p>
        </p:txBody>
      </p:sp>
      <p:sp>
        <p:nvSpPr>
          <p:cNvPr id="19" name="AutoShape 3"/>
          <p:cNvSpPr>
            <a:spLocks noChangeArrowheads="1"/>
          </p:cNvSpPr>
          <p:nvPr/>
        </p:nvSpPr>
        <p:spPr bwMode="auto">
          <a:xfrm>
            <a:off x="429977" y="1613298"/>
            <a:ext cx="1502687" cy="925513"/>
          </a:xfrm>
          <a:prstGeom prst="wedgeRectCallout">
            <a:avLst>
              <a:gd name="adj1" fmla="val -2578"/>
              <a:gd name="adj2" fmla="val 86212"/>
            </a:avLst>
          </a:prstGeom>
          <a:solidFill>
            <a:sysClr val="window" lastClr="FFFFFF"/>
          </a:solidFill>
          <a:ln w="6350">
            <a:solidFill>
              <a:srgbClr val="BBBCBC"/>
            </a:solidFill>
            <a:miter lim="800000"/>
            <a:headEnd/>
            <a:tailEnd/>
          </a:ln>
        </p:spPr>
        <p:txBody>
          <a:bodyPr wrap="square" lIns="88900" tIns="88900" rIns="88900" bIns="88900" anchor="ctr">
            <a:no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100" b="1" kern="0" dirty="0" smtClean="0">
                <a:solidFill>
                  <a:srgbClr val="C00000"/>
                </a:solidFill>
                <a:latin typeface="Verdana"/>
              </a:rPr>
              <a:t>Tracking SLAs and Service is a huge overhead</a:t>
            </a: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Verdana"/>
            </a:endParaRPr>
          </a:p>
        </p:txBody>
      </p:sp>
      <p:sp>
        <p:nvSpPr>
          <p:cNvPr id="20" name="AutoShape 4"/>
          <p:cNvSpPr>
            <a:spLocks noChangeArrowheads="1"/>
          </p:cNvSpPr>
          <p:nvPr/>
        </p:nvSpPr>
        <p:spPr bwMode="auto">
          <a:xfrm>
            <a:off x="4659776" y="1722928"/>
            <a:ext cx="1912073" cy="901700"/>
          </a:xfrm>
          <a:prstGeom prst="wedgeRectCallout">
            <a:avLst>
              <a:gd name="adj1" fmla="val -8399"/>
              <a:gd name="adj2" fmla="val 86838"/>
            </a:avLst>
          </a:prstGeom>
          <a:solidFill>
            <a:sysClr val="window" lastClr="FFFFFF"/>
          </a:solidFill>
          <a:ln w="6350">
            <a:solidFill>
              <a:srgbClr val="BBBCBC"/>
            </a:solidFill>
            <a:miter lim="800000"/>
            <a:headEnd/>
            <a:tailEnd/>
          </a:ln>
        </p:spPr>
        <p:txBody>
          <a:bodyPr wrap="square" lIns="88900" tIns="88900" rIns="88900" bIns="88900" anchor="ctr">
            <a:no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Verdana"/>
              </a:rPr>
              <a:t>Most users </a:t>
            </a:r>
            <a:r>
              <a:rPr kumimoji="0" 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Verdana"/>
              </a:rPr>
              <a:t>lack sophistication. Maintenance tasks will be performed by an expert</a:t>
            </a: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Verdana"/>
            </a:endParaRPr>
          </a:p>
        </p:txBody>
      </p:sp>
      <p:sp>
        <p:nvSpPr>
          <p:cNvPr id="21" name="AutoShape 5"/>
          <p:cNvSpPr>
            <a:spLocks noChangeArrowheads="1"/>
          </p:cNvSpPr>
          <p:nvPr/>
        </p:nvSpPr>
        <p:spPr bwMode="auto">
          <a:xfrm>
            <a:off x="2280260" y="1737817"/>
            <a:ext cx="1895720" cy="1295800"/>
          </a:xfrm>
          <a:prstGeom prst="wedgeRectCallout">
            <a:avLst>
              <a:gd name="adj1" fmla="val -29352"/>
              <a:gd name="adj2" fmla="val 92985"/>
            </a:avLst>
          </a:prstGeom>
          <a:solidFill>
            <a:sysClr val="window" lastClr="FFFFFF"/>
          </a:solidFill>
          <a:ln w="6350">
            <a:solidFill>
              <a:srgbClr val="BBBCBC"/>
            </a:solidFill>
            <a:miter lim="800000"/>
            <a:headEnd/>
            <a:tailEnd/>
          </a:ln>
        </p:spPr>
        <p:txBody>
          <a:bodyPr wrap="square" lIns="88900" tIns="88900" rIns="88900" bIns="88900" anchor="ctr">
            <a:no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Verdana"/>
              </a:rPr>
              <a:t>New services can be added to existing SLAs because</a:t>
            </a:r>
            <a:r>
              <a:rPr kumimoji="0" lang="en-US" sz="1100" b="1" i="0" u="none" strike="noStrike" kern="0" cap="none" spc="0" normalizeH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Verdana"/>
              </a:rPr>
              <a:t> of the formalization of historically undocumented services</a:t>
            </a: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Verdana"/>
            </a:endParaRPr>
          </a:p>
        </p:txBody>
      </p:sp>
      <p:sp>
        <p:nvSpPr>
          <p:cNvPr id="22" name="AutoShape 6"/>
          <p:cNvSpPr>
            <a:spLocks noChangeArrowheads="1"/>
          </p:cNvSpPr>
          <p:nvPr/>
        </p:nvSpPr>
        <p:spPr bwMode="auto">
          <a:xfrm>
            <a:off x="180313" y="3513781"/>
            <a:ext cx="2231555" cy="1203325"/>
          </a:xfrm>
          <a:prstGeom prst="wedgeRectCallout">
            <a:avLst>
              <a:gd name="adj1" fmla="val -2804"/>
              <a:gd name="adj2" fmla="val 70099"/>
            </a:avLst>
          </a:prstGeom>
          <a:solidFill>
            <a:sysClr val="window" lastClr="FFFFFF"/>
          </a:solidFill>
          <a:ln w="6350">
            <a:solidFill>
              <a:srgbClr val="BBBCBC"/>
            </a:solidFill>
            <a:miter lim="800000"/>
            <a:headEnd/>
            <a:tailEnd/>
          </a:ln>
        </p:spPr>
        <p:txBody>
          <a:bodyPr wrap="square" lIns="88900" tIns="88900" rIns="88900" bIns="88900" anchor="ctr">
            <a:no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Verdana"/>
              </a:rPr>
              <a:t>The organization hierarchy is in a permanent state of flux</a:t>
            </a: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Verdana"/>
            </a:endParaRPr>
          </a:p>
        </p:txBody>
      </p:sp>
      <p:sp>
        <p:nvSpPr>
          <p:cNvPr id="24" name="AutoShape 8"/>
          <p:cNvSpPr>
            <a:spLocks noChangeArrowheads="1"/>
          </p:cNvSpPr>
          <p:nvPr/>
        </p:nvSpPr>
        <p:spPr bwMode="auto">
          <a:xfrm>
            <a:off x="5147922" y="4476402"/>
            <a:ext cx="2794295" cy="1539141"/>
          </a:xfrm>
          <a:prstGeom prst="wedgeRectCallout">
            <a:avLst>
              <a:gd name="adj1" fmla="val -38196"/>
              <a:gd name="adj2" fmla="val 108005"/>
            </a:avLst>
          </a:prstGeom>
          <a:solidFill>
            <a:sysClr val="window" lastClr="FFFFFF"/>
          </a:solidFill>
          <a:ln w="6350" algn="ctr">
            <a:solidFill>
              <a:srgbClr val="BBBCBC"/>
            </a:solidFill>
            <a:miter lim="800000"/>
            <a:headEnd/>
            <a:tailEnd/>
          </a:ln>
        </p:spPr>
        <p:txBody>
          <a:bodyPr wrap="square" lIns="88900" tIns="88900" rIns="88900" bIns="88900" anchor="ctr">
            <a:no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Verdana"/>
              </a:rPr>
              <a:t>Regulators demand reporting on services from an LE perspective which today are compiled ad-hoc. Internally, an aggregated department perspective is most important</a:t>
            </a: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Verdana"/>
            </a:endParaRPr>
          </a:p>
        </p:txBody>
      </p:sp>
      <p:sp>
        <p:nvSpPr>
          <p:cNvPr id="26" name="AutoShape 10"/>
          <p:cNvSpPr>
            <a:spLocks noChangeArrowheads="1"/>
          </p:cNvSpPr>
          <p:nvPr/>
        </p:nvSpPr>
        <p:spPr bwMode="auto">
          <a:xfrm>
            <a:off x="6903092" y="1607669"/>
            <a:ext cx="1737081" cy="1644650"/>
          </a:xfrm>
          <a:prstGeom prst="wedgeRectCallout">
            <a:avLst>
              <a:gd name="adj1" fmla="val -6094"/>
              <a:gd name="adj2" fmla="val 69728"/>
            </a:avLst>
          </a:prstGeom>
          <a:solidFill>
            <a:sysClr val="window" lastClr="FFFFFF"/>
          </a:solidFill>
          <a:ln w="6350">
            <a:solidFill>
              <a:srgbClr val="BBBCBC"/>
            </a:solidFill>
            <a:miter lim="800000"/>
            <a:headEnd/>
            <a:tailEnd/>
          </a:ln>
        </p:spPr>
        <p:txBody>
          <a:bodyPr wrap="square" lIns="88900" tIns="88900" rIns="88900" bIns="88900" anchor="ctr">
            <a:no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100" b="1" kern="0" dirty="0" smtClean="0">
                <a:solidFill>
                  <a:srgbClr val="C00000"/>
                </a:solidFill>
                <a:latin typeface="Verdana"/>
              </a:rPr>
              <a:t>Older SLA contracts are written naively ignoring Legal Entities. Finance have to infer the Legal Entity dimension for cash charges. New SLAs specify this.</a:t>
            </a: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Verdana"/>
            </a:endParaRPr>
          </a:p>
        </p:txBody>
      </p:sp>
      <p:sp>
        <p:nvSpPr>
          <p:cNvPr id="27" name="AutoShape 11"/>
          <p:cNvSpPr>
            <a:spLocks noChangeArrowheads="1"/>
          </p:cNvSpPr>
          <p:nvPr/>
        </p:nvSpPr>
        <p:spPr bwMode="auto">
          <a:xfrm>
            <a:off x="3703199" y="3158159"/>
            <a:ext cx="2022848" cy="1128712"/>
          </a:xfrm>
          <a:prstGeom prst="wedgeRectCallout">
            <a:avLst>
              <a:gd name="adj1" fmla="val -34846"/>
              <a:gd name="adj2" fmla="val 73032"/>
            </a:avLst>
          </a:prstGeom>
          <a:solidFill>
            <a:sysClr val="window" lastClr="FFFFFF"/>
          </a:solidFill>
          <a:ln w="6350">
            <a:solidFill>
              <a:srgbClr val="BBBCBC"/>
            </a:solidFill>
            <a:miter lim="800000"/>
            <a:headEnd/>
            <a:tailEnd/>
          </a:ln>
        </p:spPr>
        <p:txBody>
          <a:bodyPr wrap="square" lIns="88900" tIns="88900" rIns="88900" bIns="88900" anchor="ctr">
            <a:no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Verdana"/>
              </a:rPr>
              <a:t>External static</a:t>
            </a:r>
            <a:r>
              <a:rPr kumimoji="0" lang="en-US" sz="1100" b="1" i="0" u="none" strike="noStrike" kern="0" cap="none" spc="0" normalizeH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Verdana"/>
              </a:rPr>
              <a:t> is periodically updated and the latest values have to be imported into the Service Catalogue tool</a:t>
            </a: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Verdana"/>
            </a:endParaRPr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auto">
          <a:xfrm>
            <a:off x="1797914" y="4985347"/>
            <a:ext cx="2231555" cy="1203325"/>
          </a:xfrm>
          <a:prstGeom prst="wedgeRectCallout">
            <a:avLst>
              <a:gd name="adj1" fmla="val -2804"/>
              <a:gd name="adj2" fmla="val 70099"/>
            </a:avLst>
          </a:prstGeom>
          <a:solidFill>
            <a:sysClr val="window" lastClr="FFFFFF"/>
          </a:solidFill>
          <a:ln w="6350">
            <a:solidFill>
              <a:srgbClr val="BBBCBC"/>
            </a:solidFill>
            <a:miter lim="800000"/>
            <a:headEnd/>
            <a:tailEnd/>
          </a:ln>
        </p:spPr>
        <p:txBody>
          <a:bodyPr wrap="square" lIns="88900" tIns="88900" rIns="88900" bIns="88900" anchor="ctr">
            <a:no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Verdana"/>
              </a:rPr>
              <a:t>SLA contract documents are saved in 10+ locations (or missing…)</a:t>
            </a: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647785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"/>
          <p:cNvSpPr txBox="1">
            <a:spLocks/>
          </p:cNvSpPr>
          <p:nvPr/>
        </p:nvSpPr>
        <p:spPr>
          <a:xfrm>
            <a:off x="396000" y="651600"/>
            <a:ext cx="8352000" cy="75725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2000" b="0" kern="1200">
                <a:solidFill>
                  <a:srgbClr val="575757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75757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t>Key Service catalogue Tool capabilities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75757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24" name="Title 2"/>
          <p:cNvSpPr txBox="1">
            <a:spLocks/>
          </p:cNvSpPr>
          <p:nvPr/>
        </p:nvSpPr>
        <p:spPr bwMode="gray">
          <a:xfrm>
            <a:off x="396000" y="295683"/>
            <a:ext cx="8352000" cy="4694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Delivering Service-level reporting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Verdana"/>
              <a:ea typeface="+mj-ea"/>
              <a:cs typeface="+mj-cs"/>
            </a:endParaRPr>
          </a:p>
        </p:txBody>
      </p:sp>
      <p:sp>
        <p:nvSpPr>
          <p:cNvPr id="25" name="Oval 2"/>
          <p:cNvSpPr>
            <a:spLocks noChangeArrowheads="1"/>
          </p:cNvSpPr>
          <p:nvPr/>
        </p:nvSpPr>
        <p:spPr bwMode="auto">
          <a:xfrm>
            <a:off x="3467711" y="3121274"/>
            <a:ext cx="2193925" cy="1017587"/>
          </a:xfrm>
          <a:prstGeom prst="ellipse">
            <a:avLst/>
          </a:prstGeom>
          <a:solidFill>
            <a:srgbClr val="86BC25"/>
          </a:solidFill>
          <a:ln w="12700">
            <a:noFill/>
            <a:round/>
            <a:headEnd/>
            <a:tailEnd/>
          </a:ln>
        </p:spPr>
        <p:txBody>
          <a:bodyPr lIns="88900" tIns="88900" rIns="88900" bIns="88900" anchor="ctr"/>
          <a:lstStyle/>
          <a:p>
            <a:pPr marL="0" marR="0" lvl="0" indent="0" algn="ctr" defTabSz="954088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  <a:ea typeface="ＭＳ Ｐゴシック" charset="-128"/>
              </a:rPr>
              <a:t>Service-level  Reporting</a:t>
            </a:r>
          </a:p>
        </p:txBody>
      </p:sp>
      <p:sp>
        <p:nvSpPr>
          <p:cNvPr id="26" name="Rectangle 3"/>
          <p:cNvSpPr>
            <a:spLocks noChangeArrowheads="1"/>
          </p:cNvSpPr>
          <p:nvPr/>
        </p:nvSpPr>
        <p:spPr bwMode="auto">
          <a:xfrm>
            <a:off x="3558833" y="5105648"/>
            <a:ext cx="2011680" cy="731520"/>
          </a:xfrm>
          <a:prstGeom prst="rect">
            <a:avLst/>
          </a:prstGeom>
          <a:solidFill>
            <a:srgbClr val="75787B"/>
          </a:solidFill>
          <a:ln w="19050">
            <a:noFill/>
            <a:miter lim="800000"/>
            <a:headEnd/>
            <a:tailEnd/>
          </a:ln>
        </p:spPr>
        <p:txBody>
          <a:bodyPr lIns="88900" tIns="88900" rIns="88900" bIns="88900" anchor="ctr"/>
          <a:lstStyle/>
          <a:p>
            <a:pPr marL="0" marR="0" lvl="0" indent="0" algn="ctr" defTabSz="954088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</a:rPr>
              <a:t>Reporting</a:t>
            </a:r>
            <a:r>
              <a:rPr kumimoji="0" lang="en-US" sz="1200" b="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</a:rPr>
              <a:t> is defined over time. Focus on Pivot Self-Service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ＭＳ Ｐゴシック" pitchFamily="50" charset="-128"/>
            </a:endParaRPr>
          </a:p>
        </p:txBody>
      </p:sp>
      <p:sp>
        <p:nvSpPr>
          <p:cNvPr id="27" name="Rectangle 4"/>
          <p:cNvSpPr>
            <a:spLocks noChangeArrowheads="1"/>
          </p:cNvSpPr>
          <p:nvPr/>
        </p:nvSpPr>
        <p:spPr bwMode="auto">
          <a:xfrm>
            <a:off x="6307367" y="2208143"/>
            <a:ext cx="2011680" cy="731520"/>
          </a:xfrm>
          <a:prstGeom prst="rect">
            <a:avLst/>
          </a:prstGeom>
          <a:solidFill>
            <a:srgbClr val="75787B"/>
          </a:solidFill>
          <a:ln w="19050" algn="ctr">
            <a:noFill/>
            <a:miter lim="800000"/>
            <a:headEnd/>
            <a:tailEnd/>
          </a:ln>
        </p:spPr>
        <p:txBody>
          <a:bodyPr lIns="88900" tIns="88900" rIns="88900" bIns="88900" anchor="ctr"/>
          <a:lstStyle/>
          <a:p>
            <a:pPr marL="0" marR="0" lvl="0" indent="0" algn="ctr" defTabSz="954088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</a:rPr>
              <a:t>Service Catalogue</a:t>
            </a:r>
            <a:r>
              <a:rPr kumimoji="0" lang="en-US" sz="1200" b="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</a:rPr>
              <a:t> tool is easily maintained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ＭＳ Ｐゴシック" pitchFamily="50" charset="-128"/>
            </a:endParaRPr>
          </a:p>
        </p:txBody>
      </p:sp>
      <p:sp>
        <p:nvSpPr>
          <p:cNvPr id="28" name="Rectangle 5"/>
          <p:cNvSpPr>
            <a:spLocks noChangeArrowheads="1"/>
          </p:cNvSpPr>
          <p:nvPr/>
        </p:nvSpPr>
        <p:spPr bwMode="auto">
          <a:xfrm>
            <a:off x="6279935" y="3267324"/>
            <a:ext cx="2011680" cy="731520"/>
          </a:xfrm>
          <a:prstGeom prst="rect">
            <a:avLst/>
          </a:prstGeom>
          <a:solidFill>
            <a:srgbClr val="75787B"/>
          </a:solidFill>
          <a:ln w="19050">
            <a:noFill/>
            <a:miter lim="800000"/>
            <a:headEnd/>
            <a:tailEnd/>
          </a:ln>
        </p:spPr>
        <p:txBody>
          <a:bodyPr lIns="88900" tIns="88900" rIns="88900" bIns="88900" anchor="ctr"/>
          <a:lstStyle/>
          <a:p>
            <a:pPr marL="0" marR="0" lvl="0" indent="0" algn="ctr" defTabSz="954088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</a:rPr>
              <a:t>Hierarchy and people static is periodically refreshed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ＭＳ Ｐゴシック" pitchFamily="50" charset="-128"/>
            </a:endParaRPr>
          </a:p>
        </p:txBody>
      </p:sp>
      <p:sp>
        <p:nvSpPr>
          <p:cNvPr id="29" name="Rectangle 6"/>
          <p:cNvSpPr>
            <a:spLocks noChangeArrowheads="1"/>
          </p:cNvSpPr>
          <p:nvPr/>
        </p:nvSpPr>
        <p:spPr bwMode="auto">
          <a:xfrm>
            <a:off x="837985" y="4445249"/>
            <a:ext cx="2011680" cy="731520"/>
          </a:xfrm>
          <a:prstGeom prst="rect">
            <a:avLst/>
          </a:prstGeom>
          <a:solidFill>
            <a:srgbClr val="75787B"/>
          </a:solidFill>
          <a:ln w="19050">
            <a:noFill/>
            <a:miter lim="800000"/>
            <a:headEnd/>
            <a:tailEnd/>
          </a:ln>
        </p:spPr>
        <p:txBody>
          <a:bodyPr lIns="88900" tIns="88900" rIns="88900" bIns="88900" anchor="ctr"/>
          <a:lstStyle/>
          <a:p>
            <a:pPr marL="0" marR="0" lvl="0" indent="0" algn="ctr" defTabSz="954088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</a:rPr>
              <a:t>SLA/Service field</a:t>
            </a:r>
            <a:r>
              <a:rPr kumimoji="0" lang="en-US" sz="1200" b="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</a:rPr>
              <a:t> categories are maintainable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ＭＳ Ｐゴシック" pitchFamily="50" charset="-128"/>
            </a:endParaRPr>
          </a:p>
        </p:txBody>
      </p:sp>
      <p:sp>
        <p:nvSpPr>
          <p:cNvPr id="30" name="Rectangle 7"/>
          <p:cNvSpPr>
            <a:spLocks noChangeArrowheads="1"/>
          </p:cNvSpPr>
          <p:nvPr/>
        </p:nvSpPr>
        <p:spPr bwMode="auto">
          <a:xfrm>
            <a:off x="6279935" y="4445249"/>
            <a:ext cx="2011680" cy="731520"/>
          </a:xfrm>
          <a:prstGeom prst="rect">
            <a:avLst/>
          </a:prstGeom>
          <a:solidFill>
            <a:srgbClr val="75787B"/>
          </a:solidFill>
          <a:ln w="19050">
            <a:noFill/>
            <a:miter lim="800000"/>
            <a:headEnd/>
            <a:tailEnd/>
          </a:ln>
        </p:spPr>
        <p:txBody>
          <a:bodyPr lIns="88900" tIns="88900" rIns="88900" bIns="88900" anchor="ctr"/>
          <a:lstStyle/>
          <a:p>
            <a:pPr algn="ctr" defTabSz="954088">
              <a:lnSpc>
                <a:spcPct val="95000"/>
              </a:lnSpc>
              <a:defRPr/>
            </a:pPr>
            <a:r>
              <a:rPr lang="en-US" sz="1200" kern="0" dirty="0" smtClean="0">
                <a:solidFill>
                  <a:prstClr val="white"/>
                </a:solidFill>
                <a:latin typeface="Verdana"/>
                <a:ea typeface="ＭＳ Ｐゴシック" pitchFamily="50" charset="-128"/>
              </a:rPr>
              <a:t>Migration tools (database versions) aid implementation</a:t>
            </a:r>
            <a:endParaRPr lang="en-US" sz="1200" kern="0" dirty="0">
              <a:solidFill>
                <a:prstClr val="white"/>
              </a:solidFill>
              <a:latin typeface="Verdana"/>
              <a:ea typeface="ＭＳ Ｐゴシック" pitchFamily="50" charset="-128"/>
            </a:endParaRPr>
          </a:p>
        </p:txBody>
      </p:sp>
      <p:sp>
        <p:nvSpPr>
          <p:cNvPr id="31" name="Rectangle 8"/>
          <p:cNvSpPr>
            <a:spLocks noChangeArrowheads="1"/>
          </p:cNvSpPr>
          <p:nvPr/>
        </p:nvSpPr>
        <p:spPr bwMode="auto">
          <a:xfrm>
            <a:off x="3558833" y="1424236"/>
            <a:ext cx="2011680" cy="731520"/>
          </a:xfrm>
          <a:prstGeom prst="rect">
            <a:avLst/>
          </a:prstGeom>
          <a:solidFill>
            <a:srgbClr val="75787B"/>
          </a:solidFill>
          <a:ln w="19050">
            <a:noFill/>
            <a:miter lim="800000"/>
            <a:headEnd/>
            <a:tailEnd/>
          </a:ln>
        </p:spPr>
        <p:txBody>
          <a:bodyPr lIns="88900" tIns="88900" rIns="88900" bIns="88900" anchor="ctr"/>
          <a:lstStyle/>
          <a:p>
            <a:pPr marL="0" marR="0" lvl="0" indent="0" algn="ctr" defTabSz="954088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</a:rPr>
              <a:t>User 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</a:rPr>
              <a:t>enters</a:t>
            </a:r>
            <a:r>
              <a:rPr kumimoji="0" lang="en-US" sz="1200" b="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</a:rPr>
              <a:t> SLA/Service data in easy manner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ＭＳ Ｐゴシック" pitchFamily="50" charset="-128"/>
            </a:endParaRPr>
          </a:p>
        </p:txBody>
      </p:sp>
      <p:sp>
        <p:nvSpPr>
          <p:cNvPr id="32" name="Rectangle 9"/>
          <p:cNvSpPr>
            <a:spLocks noChangeArrowheads="1"/>
          </p:cNvSpPr>
          <p:nvPr/>
        </p:nvSpPr>
        <p:spPr bwMode="auto">
          <a:xfrm>
            <a:off x="837985" y="3267324"/>
            <a:ext cx="2011680" cy="731520"/>
          </a:xfrm>
          <a:prstGeom prst="rect">
            <a:avLst/>
          </a:prstGeom>
          <a:solidFill>
            <a:srgbClr val="75787B"/>
          </a:solidFill>
          <a:ln w="19050">
            <a:noFill/>
            <a:miter lim="800000"/>
            <a:headEnd/>
            <a:tailEnd/>
          </a:ln>
        </p:spPr>
        <p:txBody>
          <a:bodyPr lIns="88900" tIns="88900" rIns="88900" bIns="88900" anchor="ctr"/>
          <a:lstStyle/>
          <a:p>
            <a:pPr marL="0" marR="0" lvl="0" indent="0" algn="ctr" defTabSz="954088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0" dirty="0" smtClean="0">
                <a:solidFill>
                  <a:prstClr val="white"/>
                </a:solidFill>
                <a:latin typeface="Verdana"/>
                <a:ea typeface="ＭＳ Ｐゴシック" pitchFamily="50" charset="-128"/>
              </a:rPr>
              <a:t>Services are created under SLA umbrella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ＭＳ Ｐゴシック" pitchFamily="50" charset="-128"/>
            </a:endParaRPr>
          </a:p>
        </p:txBody>
      </p:sp>
      <p:sp>
        <p:nvSpPr>
          <p:cNvPr id="33" name="Rectangle 10"/>
          <p:cNvSpPr>
            <a:spLocks noChangeArrowheads="1"/>
          </p:cNvSpPr>
          <p:nvPr/>
        </p:nvSpPr>
        <p:spPr bwMode="auto">
          <a:xfrm>
            <a:off x="837985" y="2162423"/>
            <a:ext cx="2011680" cy="731520"/>
          </a:xfrm>
          <a:prstGeom prst="rect">
            <a:avLst/>
          </a:prstGeom>
          <a:solidFill>
            <a:srgbClr val="75787B"/>
          </a:solidFill>
          <a:ln w="19050">
            <a:noFill/>
            <a:miter lim="800000"/>
            <a:headEnd/>
            <a:tailEnd/>
          </a:ln>
        </p:spPr>
        <p:txBody>
          <a:bodyPr lIns="88900" tIns="88900" rIns="88900" bIns="88900" anchor="ctr"/>
          <a:lstStyle/>
          <a:p>
            <a:pPr marL="0" marR="0" lvl="0" indent="0" algn="ctr" defTabSz="954088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</a:rPr>
              <a:t>Formal</a:t>
            </a:r>
            <a:r>
              <a:rPr kumimoji="0" lang="en-US" sz="1200" b="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</a:rPr>
              <a:t> 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</a:rPr>
              <a:t>SLAs are </a:t>
            </a:r>
            <a:r>
              <a:rPr kumimoji="0" lang="en-US" sz="1200" b="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</a:rPr>
              <a:t>created/defined in tool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</a:rPr>
              <a:t> 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ＭＳ Ｐゴシック" pitchFamily="50" charset="-128"/>
            </a:endParaRPr>
          </a:p>
        </p:txBody>
      </p:sp>
      <p:cxnSp>
        <p:nvCxnSpPr>
          <p:cNvPr id="34" name="AutoShape 11"/>
          <p:cNvCxnSpPr>
            <a:cxnSpLocks noChangeShapeType="1"/>
            <a:stCxn id="33" idx="3"/>
            <a:endCxn id="25" idx="1"/>
          </p:cNvCxnSpPr>
          <p:nvPr/>
        </p:nvCxnSpPr>
        <p:spPr bwMode="auto">
          <a:xfrm>
            <a:off x="2849665" y="2528183"/>
            <a:ext cx="939339" cy="742113"/>
          </a:xfrm>
          <a:prstGeom prst="curvedConnector2">
            <a:avLst/>
          </a:prstGeom>
          <a:noFill/>
          <a:ln w="6350">
            <a:solidFill>
              <a:srgbClr val="BBBCBC"/>
            </a:solidFill>
            <a:round/>
            <a:headEnd/>
            <a:tailEnd type="triangle" w="med" len="med"/>
          </a:ln>
        </p:spPr>
      </p:cxnSp>
      <p:cxnSp>
        <p:nvCxnSpPr>
          <p:cNvPr id="35" name="AutoShape 12"/>
          <p:cNvCxnSpPr>
            <a:cxnSpLocks noChangeShapeType="1"/>
            <a:stCxn id="29" idx="3"/>
            <a:endCxn id="25" idx="3"/>
          </p:cNvCxnSpPr>
          <p:nvPr/>
        </p:nvCxnSpPr>
        <p:spPr bwMode="auto">
          <a:xfrm flipV="1">
            <a:off x="2849665" y="3989839"/>
            <a:ext cx="939339" cy="821170"/>
          </a:xfrm>
          <a:prstGeom prst="curvedConnector2">
            <a:avLst/>
          </a:prstGeom>
          <a:noFill/>
          <a:ln w="6350">
            <a:solidFill>
              <a:srgbClr val="BBBCBC"/>
            </a:solidFill>
            <a:round/>
            <a:headEnd/>
            <a:tailEnd type="triangle" w="med" len="med"/>
          </a:ln>
        </p:spPr>
      </p:cxnSp>
      <p:cxnSp>
        <p:nvCxnSpPr>
          <p:cNvPr id="36" name="AutoShape 13"/>
          <p:cNvCxnSpPr>
            <a:cxnSpLocks noChangeShapeType="1"/>
            <a:stCxn id="30" idx="1"/>
            <a:endCxn id="25" idx="5"/>
          </p:cNvCxnSpPr>
          <p:nvPr/>
        </p:nvCxnSpPr>
        <p:spPr bwMode="auto">
          <a:xfrm rot="10800000">
            <a:off x="5340343" y="3989839"/>
            <a:ext cx="939592" cy="821170"/>
          </a:xfrm>
          <a:prstGeom prst="curvedConnector2">
            <a:avLst/>
          </a:prstGeom>
          <a:noFill/>
          <a:ln w="6350">
            <a:solidFill>
              <a:srgbClr val="BBBCBC"/>
            </a:solidFill>
            <a:round/>
            <a:headEnd/>
            <a:tailEnd type="triangle" w="med" len="med"/>
          </a:ln>
        </p:spPr>
      </p:cxnSp>
      <p:cxnSp>
        <p:nvCxnSpPr>
          <p:cNvPr id="37" name="AutoShape 14"/>
          <p:cNvCxnSpPr>
            <a:cxnSpLocks noChangeShapeType="1"/>
            <a:stCxn id="27" idx="1"/>
            <a:endCxn id="25" idx="7"/>
          </p:cNvCxnSpPr>
          <p:nvPr/>
        </p:nvCxnSpPr>
        <p:spPr bwMode="auto">
          <a:xfrm rot="10800000" flipV="1">
            <a:off x="5340343" y="2573902"/>
            <a:ext cx="967024" cy="696393"/>
          </a:xfrm>
          <a:prstGeom prst="curvedConnector2">
            <a:avLst/>
          </a:prstGeom>
          <a:noFill/>
          <a:ln w="6350">
            <a:solidFill>
              <a:srgbClr val="BBBCBC"/>
            </a:solidFill>
            <a:round/>
            <a:headEnd/>
            <a:tailEnd type="triangle" w="med" len="med"/>
          </a:ln>
        </p:spPr>
      </p:cxnSp>
      <p:cxnSp>
        <p:nvCxnSpPr>
          <p:cNvPr id="38" name="AutoShape 15"/>
          <p:cNvCxnSpPr>
            <a:cxnSpLocks noChangeShapeType="1"/>
            <a:stCxn id="31" idx="2"/>
            <a:endCxn id="25" idx="0"/>
          </p:cNvCxnSpPr>
          <p:nvPr/>
        </p:nvCxnSpPr>
        <p:spPr bwMode="auto">
          <a:xfrm>
            <a:off x="4564673" y="2155756"/>
            <a:ext cx="1" cy="965518"/>
          </a:xfrm>
          <a:prstGeom prst="straightConnector1">
            <a:avLst/>
          </a:prstGeom>
          <a:noFill/>
          <a:ln w="6350">
            <a:solidFill>
              <a:srgbClr val="BBBCBC"/>
            </a:solidFill>
            <a:round/>
            <a:headEnd/>
            <a:tailEnd type="triangle" w="med" len="med"/>
          </a:ln>
        </p:spPr>
      </p:cxnSp>
      <p:cxnSp>
        <p:nvCxnSpPr>
          <p:cNvPr id="39" name="AutoShape 16"/>
          <p:cNvCxnSpPr>
            <a:cxnSpLocks noChangeShapeType="1"/>
            <a:stCxn id="26" idx="0"/>
            <a:endCxn id="25" idx="4"/>
          </p:cNvCxnSpPr>
          <p:nvPr/>
        </p:nvCxnSpPr>
        <p:spPr bwMode="auto">
          <a:xfrm flipV="1">
            <a:off x="4564673" y="4138861"/>
            <a:ext cx="1" cy="966787"/>
          </a:xfrm>
          <a:prstGeom prst="straightConnector1">
            <a:avLst/>
          </a:prstGeom>
          <a:noFill/>
          <a:ln w="6350">
            <a:solidFill>
              <a:srgbClr val="BBBCBC"/>
            </a:solidFill>
            <a:round/>
            <a:headEnd/>
            <a:tailEnd type="triangle" w="med" len="med"/>
          </a:ln>
        </p:spPr>
      </p:cxnSp>
      <p:cxnSp>
        <p:nvCxnSpPr>
          <p:cNvPr id="40" name="AutoShape 17"/>
          <p:cNvCxnSpPr>
            <a:cxnSpLocks noChangeShapeType="1"/>
            <a:stCxn id="32" idx="3"/>
            <a:endCxn id="25" idx="2"/>
          </p:cNvCxnSpPr>
          <p:nvPr/>
        </p:nvCxnSpPr>
        <p:spPr bwMode="auto">
          <a:xfrm flipV="1">
            <a:off x="2849665" y="3630068"/>
            <a:ext cx="618046" cy="3016"/>
          </a:xfrm>
          <a:prstGeom prst="straightConnector1">
            <a:avLst/>
          </a:prstGeom>
          <a:noFill/>
          <a:ln w="6350">
            <a:solidFill>
              <a:srgbClr val="BBBCBC"/>
            </a:solidFill>
            <a:round/>
            <a:headEnd/>
            <a:tailEnd type="triangle" w="med" len="med"/>
          </a:ln>
        </p:spPr>
      </p:cxnSp>
      <p:cxnSp>
        <p:nvCxnSpPr>
          <p:cNvPr id="41" name="AutoShape 18"/>
          <p:cNvCxnSpPr>
            <a:cxnSpLocks noChangeShapeType="1"/>
            <a:stCxn id="28" idx="1"/>
            <a:endCxn id="25" idx="6"/>
          </p:cNvCxnSpPr>
          <p:nvPr/>
        </p:nvCxnSpPr>
        <p:spPr bwMode="auto">
          <a:xfrm flipH="1" flipV="1">
            <a:off x="5661636" y="3630068"/>
            <a:ext cx="618299" cy="3016"/>
          </a:xfrm>
          <a:prstGeom prst="straightConnector1">
            <a:avLst/>
          </a:prstGeom>
          <a:noFill/>
          <a:ln w="6350">
            <a:solidFill>
              <a:srgbClr val="BBBCBC"/>
            </a:solidFill>
            <a:round/>
            <a:headEnd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067276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 txBox="1">
            <a:spLocks/>
          </p:cNvSpPr>
          <p:nvPr/>
        </p:nvSpPr>
        <p:spPr>
          <a:xfrm>
            <a:off x="396000" y="651600"/>
            <a:ext cx="8352000" cy="75725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2000" b="0" kern="1200">
                <a:solidFill>
                  <a:srgbClr val="575757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75757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t>Not all departments exist for all legal entities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75757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 bwMode="gray">
          <a:xfrm>
            <a:off x="396000" y="295683"/>
            <a:ext cx="8352000" cy="4694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A look at organizational hierarchy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3791608" y="1612216"/>
            <a:ext cx="1554480" cy="731520"/>
          </a:xfrm>
          <a:prstGeom prst="rect">
            <a:avLst/>
          </a:prstGeom>
          <a:solidFill>
            <a:srgbClr val="012169"/>
          </a:solidFill>
          <a:ln w="19050" algn="ctr">
            <a:noFill/>
            <a:miter lim="800000"/>
            <a:headEnd type="none" w="sm" len="sm"/>
            <a:tailEnd type="none" w="sm" len="sm"/>
          </a:ln>
        </p:spPr>
        <p:txBody>
          <a:bodyPr wrap="square" lIns="88900" tIns="88900" rIns="88900" bIns="8890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ja-JP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  <a:cs typeface="Arial" pitchFamily="34" charset="0"/>
              </a:rPr>
              <a:t>LE X</a:t>
            </a:r>
            <a:endParaRPr kumimoji="0" lang="en-GB" altLang="ja-JP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ＭＳ Ｐゴシック" pitchFamily="50" charset="-128"/>
              <a:cs typeface="Arial" pitchFamily="34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65760" y="4799154"/>
            <a:ext cx="795528" cy="7315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 algn="ctr">
            <a:solidFill>
              <a:schemeClr val="tx1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wrap="square" lIns="88900" tIns="88900" rIns="88900" bIns="8890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ja-JP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  <a:cs typeface="Arial" pitchFamily="34" charset="0"/>
              </a:rPr>
              <a:t>BU1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317879" y="4799154"/>
            <a:ext cx="795528" cy="7315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 algn="ctr">
            <a:solidFill>
              <a:schemeClr val="tx1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wrap="square" lIns="88900" tIns="88900" rIns="88900" bIns="8890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ja-JP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  <a:cs typeface="Arial" pitchFamily="34" charset="0"/>
              </a:rPr>
              <a:t>BU1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2269998" y="4799154"/>
            <a:ext cx="795528" cy="7315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 algn="ctr">
            <a:solidFill>
              <a:schemeClr val="tx1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wrap="square" lIns="88900" tIns="88900" rIns="88900" bIns="8890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ja-JP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  <a:cs typeface="Arial" pitchFamily="34" charset="0"/>
              </a:rPr>
              <a:t>BU3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4174236" y="4799151"/>
            <a:ext cx="795528" cy="7315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 algn="ctr">
            <a:solidFill>
              <a:schemeClr val="tx1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wrap="square" lIns="88900" tIns="88900" rIns="88900" bIns="8890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ja-JP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  <a:cs typeface="Arial" pitchFamily="34" charset="0"/>
              </a:rPr>
              <a:t>BU5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3222117" y="4799154"/>
            <a:ext cx="795528" cy="731520"/>
          </a:xfrm>
          <a:prstGeom prst="rect">
            <a:avLst/>
          </a:prstGeom>
          <a:solidFill>
            <a:srgbClr val="00A3E0"/>
          </a:solidFill>
          <a:ln w="19050" algn="ctr">
            <a:noFill/>
            <a:miter lim="800000"/>
            <a:headEnd type="none" w="sm" len="sm"/>
            <a:tailEnd type="none" w="sm" len="sm"/>
          </a:ln>
        </p:spPr>
        <p:txBody>
          <a:bodyPr wrap="square" lIns="88900" tIns="88900" rIns="88900" bIns="8890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ja-JP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  <a:cs typeface="Arial" pitchFamily="34" charset="0"/>
              </a:rPr>
              <a:t>BU4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5126355" y="4799154"/>
            <a:ext cx="795528" cy="731520"/>
          </a:xfrm>
          <a:prstGeom prst="rect">
            <a:avLst/>
          </a:prstGeom>
          <a:solidFill>
            <a:srgbClr val="00A3E0"/>
          </a:solidFill>
          <a:ln w="19050" algn="ctr">
            <a:noFill/>
            <a:miter lim="800000"/>
            <a:headEnd type="none" w="sm" len="sm"/>
            <a:tailEnd type="none" w="sm" len="sm"/>
          </a:ln>
        </p:spPr>
        <p:txBody>
          <a:bodyPr wrap="square" lIns="88900" tIns="88900" rIns="88900" bIns="8890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ja-JP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  <a:cs typeface="Arial" pitchFamily="34" charset="0"/>
              </a:rPr>
              <a:t>BU6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6078474" y="4799154"/>
            <a:ext cx="795528" cy="7315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 algn="ctr">
            <a:solidFill>
              <a:schemeClr val="tx1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wrap="square" lIns="88900" tIns="88900" rIns="88900" bIns="8890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ja-JP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  <a:cs typeface="Arial" pitchFamily="34" charset="0"/>
              </a:rPr>
              <a:t>BU7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7030593" y="4799154"/>
            <a:ext cx="795528" cy="7315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 algn="ctr">
            <a:solidFill>
              <a:schemeClr val="tx1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wrap="square" lIns="88900" tIns="88900" rIns="88900" bIns="8890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ja-JP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  <a:cs typeface="Arial" pitchFamily="34" charset="0"/>
              </a:rPr>
              <a:t>BU8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936790" y="3205685"/>
            <a:ext cx="1554480" cy="731520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algn="ctr">
            <a:solidFill>
              <a:schemeClr val="tx1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wrap="square" lIns="88900" tIns="88900" rIns="88900" bIns="8890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ja-JP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  <a:cs typeface="Arial" pitchFamily="34" charset="0"/>
              </a:rPr>
              <a:t>Division 1</a:t>
            </a: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3791608" y="3205685"/>
            <a:ext cx="1554480" cy="731520"/>
          </a:xfrm>
          <a:prstGeom prst="rect">
            <a:avLst/>
          </a:prstGeom>
          <a:solidFill>
            <a:srgbClr val="44546A"/>
          </a:solidFill>
          <a:ln w="19050" algn="ctr">
            <a:noFill/>
            <a:miter lim="800000"/>
            <a:headEnd type="none" w="sm" len="sm"/>
            <a:tailEnd type="none" w="sm" len="sm"/>
          </a:ln>
        </p:spPr>
        <p:txBody>
          <a:bodyPr wrap="square" lIns="88900" tIns="88900" rIns="88900" bIns="8890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ja-JP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  <a:cs typeface="Arial" pitchFamily="34" charset="0"/>
              </a:rPr>
              <a:t>Division 2</a:t>
            </a: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6649694" y="3205685"/>
            <a:ext cx="1554480" cy="731520"/>
          </a:xfrm>
          <a:prstGeom prst="rect">
            <a:avLst/>
          </a:prstGeom>
          <a:solidFill>
            <a:srgbClr val="44546A"/>
          </a:solidFill>
          <a:ln w="19050" algn="ctr">
            <a:noFill/>
            <a:miter lim="800000"/>
            <a:headEnd type="none" w="sm" len="sm"/>
            <a:tailEnd type="none" w="sm" len="sm"/>
          </a:ln>
        </p:spPr>
        <p:txBody>
          <a:bodyPr wrap="square" lIns="88900" tIns="88900" rIns="88900" bIns="8890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ja-JP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  <a:cs typeface="Arial" pitchFamily="34" charset="0"/>
              </a:rPr>
              <a:t>Division 3</a:t>
            </a:r>
          </a:p>
        </p:txBody>
      </p:sp>
      <p:cxnSp>
        <p:nvCxnSpPr>
          <p:cNvPr id="18" name="AutoShape 15"/>
          <p:cNvCxnSpPr>
            <a:cxnSpLocks noChangeShapeType="1"/>
            <a:stCxn id="6" idx="2"/>
            <a:endCxn id="15" idx="0"/>
          </p:cNvCxnSpPr>
          <p:nvPr/>
        </p:nvCxnSpPr>
        <p:spPr bwMode="auto">
          <a:xfrm rot="5400000">
            <a:off x="2710465" y="1347301"/>
            <a:ext cx="861949" cy="2854818"/>
          </a:xfrm>
          <a:prstGeom prst="bentConnector3">
            <a:avLst>
              <a:gd name="adj1" fmla="val 50000"/>
            </a:avLst>
          </a:prstGeom>
          <a:noFill/>
          <a:ln w="6350">
            <a:solidFill>
              <a:srgbClr val="BBBCBC"/>
            </a:solidFill>
            <a:miter lim="800000"/>
            <a:headEnd/>
            <a:tailEnd/>
          </a:ln>
        </p:spPr>
      </p:cxnSp>
      <p:cxnSp>
        <p:nvCxnSpPr>
          <p:cNvPr id="19" name="AutoShape 16"/>
          <p:cNvCxnSpPr>
            <a:cxnSpLocks noChangeShapeType="1"/>
            <a:stCxn id="6" idx="2"/>
            <a:endCxn id="17" idx="0"/>
          </p:cNvCxnSpPr>
          <p:nvPr/>
        </p:nvCxnSpPr>
        <p:spPr bwMode="auto">
          <a:xfrm rot="16200000" flipH="1">
            <a:off x="5566917" y="1345667"/>
            <a:ext cx="861949" cy="2858086"/>
          </a:xfrm>
          <a:prstGeom prst="bentConnector3">
            <a:avLst>
              <a:gd name="adj1" fmla="val 50000"/>
            </a:avLst>
          </a:prstGeom>
          <a:noFill/>
          <a:ln w="6350">
            <a:solidFill>
              <a:srgbClr val="BBBCBC"/>
            </a:solidFill>
            <a:miter lim="800000"/>
            <a:headEnd/>
            <a:tailEnd/>
          </a:ln>
        </p:spPr>
      </p:cxnSp>
      <p:cxnSp>
        <p:nvCxnSpPr>
          <p:cNvPr id="20" name="AutoShape 17"/>
          <p:cNvCxnSpPr>
            <a:cxnSpLocks noChangeShapeType="1"/>
            <a:stCxn id="16" idx="0"/>
            <a:endCxn id="6" idx="2"/>
          </p:cNvCxnSpPr>
          <p:nvPr/>
        </p:nvCxnSpPr>
        <p:spPr bwMode="auto">
          <a:xfrm flipV="1">
            <a:off x="4568848" y="2343736"/>
            <a:ext cx="0" cy="861949"/>
          </a:xfrm>
          <a:prstGeom prst="straightConnector1">
            <a:avLst/>
          </a:prstGeom>
          <a:noFill/>
          <a:ln w="6350">
            <a:solidFill>
              <a:srgbClr val="BBBCBC"/>
            </a:solidFill>
            <a:round/>
            <a:headEnd/>
            <a:tailEnd/>
          </a:ln>
        </p:spPr>
      </p:cxnSp>
      <p:cxnSp>
        <p:nvCxnSpPr>
          <p:cNvPr id="21" name="AutoShape 18"/>
          <p:cNvCxnSpPr>
            <a:cxnSpLocks noChangeShapeType="1"/>
            <a:stCxn id="7" idx="0"/>
            <a:endCxn id="15" idx="2"/>
          </p:cNvCxnSpPr>
          <p:nvPr/>
        </p:nvCxnSpPr>
        <p:spPr bwMode="auto">
          <a:xfrm rot="5400000" flipH="1" flipV="1">
            <a:off x="807803" y="3892927"/>
            <a:ext cx="861949" cy="950506"/>
          </a:xfrm>
          <a:prstGeom prst="bentConnector3">
            <a:avLst>
              <a:gd name="adj1" fmla="val 50000"/>
            </a:avLst>
          </a:prstGeom>
          <a:noFill/>
          <a:ln w="6350">
            <a:solidFill>
              <a:srgbClr val="BBBCBC"/>
            </a:solidFill>
            <a:miter lim="800000"/>
            <a:headEnd/>
            <a:tailEnd/>
          </a:ln>
        </p:spPr>
      </p:cxnSp>
      <p:cxnSp>
        <p:nvCxnSpPr>
          <p:cNvPr id="22" name="AutoShape 19"/>
          <p:cNvCxnSpPr>
            <a:cxnSpLocks noChangeShapeType="1"/>
            <a:stCxn id="15" idx="2"/>
            <a:endCxn id="9" idx="0"/>
          </p:cNvCxnSpPr>
          <p:nvPr/>
        </p:nvCxnSpPr>
        <p:spPr bwMode="auto">
          <a:xfrm rot="16200000" flipH="1">
            <a:off x="1759922" y="3891313"/>
            <a:ext cx="861949" cy="953732"/>
          </a:xfrm>
          <a:prstGeom prst="bentConnector3">
            <a:avLst>
              <a:gd name="adj1" fmla="val 50000"/>
            </a:avLst>
          </a:prstGeom>
          <a:noFill/>
          <a:ln w="6350">
            <a:solidFill>
              <a:srgbClr val="BBBCBC"/>
            </a:solidFill>
            <a:miter lim="800000"/>
            <a:headEnd/>
            <a:tailEnd/>
          </a:ln>
        </p:spPr>
      </p:cxnSp>
      <p:cxnSp>
        <p:nvCxnSpPr>
          <p:cNvPr id="23" name="AutoShape 20"/>
          <p:cNvCxnSpPr>
            <a:cxnSpLocks noChangeShapeType="1"/>
            <a:stCxn id="10" idx="0"/>
            <a:endCxn id="16" idx="2"/>
          </p:cNvCxnSpPr>
          <p:nvPr/>
        </p:nvCxnSpPr>
        <p:spPr bwMode="auto">
          <a:xfrm rot="16200000" flipV="1">
            <a:off x="4139451" y="4366602"/>
            <a:ext cx="861946" cy="3152"/>
          </a:xfrm>
          <a:prstGeom prst="bentConnector3">
            <a:avLst>
              <a:gd name="adj1" fmla="val 50000"/>
            </a:avLst>
          </a:prstGeom>
          <a:noFill/>
          <a:ln w="6350">
            <a:solidFill>
              <a:srgbClr val="BBBCBC"/>
            </a:solidFill>
            <a:miter lim="800000"/>
            <a:headEnd/>
            <a:tailEnd/>
          </a:ln>
        </p:spPr>
      </p:cxnSp>
      <p:cxnSp>
        <p:nvCxnSpPr>
          <p:cNvPr id="24" name="AutoShape 21"/>
          <p:cNvCxnSpPr>
            <a:cxnSpLocks noChangeShapeType="1"/>
            <a:stCxn id="16" idx="2"/>
            <a:endCxn id="12" idx="0"/>
          </p:cNvCxnSpPr>
          <p:nvPr/>
        </p:nvCxnSpPr>
        <p:spPr bwMode="auto">
          <a:xfrm rot="16200000" flipH="1">
            <a:off x="4615509" y="3890543"/>
            <a:ext cx="861949" cy="955271"/>
          </a:xfrm>
          <a:prstGeom prst="bentConnector3">
            <a:avLst>
              <a:gd name="adj1" fmla="val 50000"/>
            </a:avLst>
          </a:prstGeom>
          <a:noFill/>
          <a:ln w="6350">
            <a:solidFill>
              <a:srgbClr val="BBBCBC"/>
            </a:solidFill>
            <a:miter lim="800000"/>
            <a:headEnd/>
            <a:tailEnd/>
          </a:ln>
        </p:spPr>
      </p:cxnSp>
      <p:cxnSp>
        <p:nvCxnSpPr>
          <p:cNvPr id="25" name="AutoShape 22"/>
          <p:cNvCxnSpPr>
            <a:cxnSpLocks noChangeShapeType="1"/>
            <a:stCxn id="13" idx="0"/>
            <a:endCxn id="17" idx="2"/>
          </p:cNvCxnSpPr>
          <p:nvPr/>
        </p:nvCxnSpPr>
        <p:spPr bwMode="auto">
          <a:xfrm rot="5400000" flipH="1" flipV="1">
            <a:off x="6520612" y="3892832"/>
            <a:ext cx="861949" cy="950696"/>
          </a:xfrm>
          <a:prstGeom prst="bentConnector3">
            <a:avLst>
              <a:gd name="adj1" fmla="val 50000"/>
            </a:avLst>
          </a:prstGeom>
          <a:noFill/>
          <a:ln w="6350">
            <a:solidFill>
              <a:srgbClr val="BBBCBC"/>
            </a:solidFill>
            <a:miter lim="800000"/>
            <a:headEnd/>
            <a:tailEnd/>
          </a:ln>
        </p:spPr>
      </p:cxnSp>
      <p:cxnSp>
        <p:nvCxnSpPr>
          <p:cNvPr id="26" name="AutoShape 23"/>
          <p:cNvCxnSpPr>
            <a:cxnSpLocks noChangeShapeType="1"/>
            <a:stCxn id="17" idx="2"/>
            <a:endCxn id="30" idx="0"/>
          </p:cNvCxnSpPr>
          <p:nvPr/>
        </p:nvCxnSpPr>
        <p:spPr bwMode="auto">
          <a:xfrm rot="16200000" flipH="1">
            <a:off x="7472731" y="3891408"/>
            <a:ext cx="861949" cy="953542"/>
          </a:xfrm>
          <a:prstGeom prst="bentConnector3">
            <a:avLst>
              <a:gd name="adj1" fmla="val 50000"/>
            </a:avLst>
          </a:prstGeom>
          <a:noFill/>
          <a:ln w="6350">
            <a:solidFill>
              <a:srgbClr val="BBBCBC"/>
            </a:solidFill>
            <a:miter lim="800000"/>
            <a:headEnd/>
            <a:tailEnd/>
          </a:ln>
        </p:spPr>
      </p:cxnSp>
      <p:cxnSp>
        <p:nvCxnSpPr>
          <p:cNvPr id="27" name="AutoShape 24"/>
          <p:cNvCxnSpPr>
            <a:cxnSpLocks noChangeShapeType="1"/>
            <a:stCxn id="8" idx="0"/>
            <a:endCxn id="15" idx="2"/>
          </p:cNvCxnSpPr>
          <p:nvPr/>
        </p:nvCxnSpPr>
        <p:spPr bwMode="auto">
          <a:xfrm flipH="1" flipV="1">
            <a:off x="1714030" y="3937205"/>
            <a:ext cx="1613" cy="861949"/>
          </a:xfrm>
          <a:prstGeom prst="straightConnector1">
            <a:avLst/>
          </a:prstGeom>
          <a:noFill/>
          <a:ln w="6350">
            <a:solidFill>
              <a:srgbClr val="BBBCBC"/>
            </a:solidFill>
            <a:round/>
            <a:headEnd/>
            <a:tailEnd/>
          </a:ln>
        </p:spPr>
      </p:cxnSp>
      <p:cxnSp>
        <p:nvCxnSpPr>
          <p:cNvPr id="29" name="AutoShape 26"/>
          <p:cNvCxnSpPr>
            <a:cxnSpLocks noChangeShapeType="1"/>
            <a:stCxn id="14" idx="0"/>
            <a:endCxn id="17" idx="2"/>
          </p:cNvCxnSpPr>
          <p:nvPr/>
        </p:nvCxnSpPr>
        <p:spPr bwMode="auto">
          <a:xfrm flipH="1" flipV="1">
            <a:off x="7426934" y="3937205"/>
            <a:ext cx="1423" cy="861949"/>
          </a:xfrm>
          <a:prstGeom prst="straightConnector1">
            <a:avLst/>
          </a:prstGeom>
          <a:noFill/>
          <a:ln w="6350">
            <a:solidFill>
              <a:srgbClr val="BBBCBC"/>
            </a:solidFill>
            <a:miter lim="800000"/>
            <a:headEnd/>
            <a:tailEnd/>
          </a:ln>
        </p:spPr>
      </p:cxnSp>
      <p:sp>
        <p:nvSpPr>
          <p:cNvPr id="30" name="Rectangle 29"/>
          <p:cNvSpPr>
            <a:spLocks noChangeArrowheads="1"/>
          </p:cNvSpPr>
          <p:nvPr/>
        </p:nvSpPr>
        <p:spPr bwMode="auto">
          <a:xfrm>
            <a:off x="7982712" y="4799154"/>
            <a:ext cx="795528" cy="731520"/>
          </a:xfrm>
          <a:prstGeom prst="rect">
            <a:avLst/>
          </a:prstGeom>
          <a:solidFill>
            <a:srgbClr val="00A3E0"/>
          </a:solidFill>
          <a:ln w="19050" algn="ctr">
            <a:noFill/>
            <a:miter lim="800000"/>
            <a:headEnd type="none" w="sm" len="sm"/>
            <a:tailEnd type="none" w="sm" len="sm"/>
          </a:ln>
        </p:spPr>
        <p:txBody>
          <a:bodyPr wrap="square" lIns="88900" tIns="88900" rIns="88900" bIns="8890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altLang="ja-JP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ＭＳ Ｐゴシック" pitchFamily="50" charset="-128"/>
                <a:cs typeface="Arial" pitchFamily="34" charset="0"/>
              </a:rPr>
              <a:t>BU9</a:t>
            </a:r>
          </a:p>
        </p:txBody>
      </p:sp>
      <p:sp>
        <p:nvSpPr>
          <p:cNvPr id="31" name="Rectangle 30"/>
          <p:cNvSpPr/>
          <p:nvPr/>
        </p:nvSpPr>
        <p:spPr>
          <a:xfrm>
            <a:off x="576609" y="5798788"/>
            <a:ext cx="7984477" cy="4572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This LE has no Division 1; Division 2 has no BU5 and Division 3  has no BU7 or BU8</a:t>
            </a:r>
            <a:endParaRPr lang="en-GB" dirty="0"/>
          </a:p>
        </p:txBody>
      </p:sp>
      <p:cxnSp>
        <p:nvCxnSpPr>
          <p:cNvPr id="35" name="AutoShape 21"/>
          <p:cNvCxnSpPr>
            <a:cxnSpLocks noChangeShapeType="1"/>
            <a:stCxn id="16" idx="2"/>
            <a:endCxn id="11" idx="0"/>
          </p:cNvCxnSpPr>
          <p:nvPr/>
        </p:nvCxnSpPr>
        <p:spPr bwMode="auto">
          <a:xfrm rot="5400000">
            <a:off x="3663391" y="3893696"/>
            <a:ext cx="861949" cy="948967"/>
          </a:xfrm>
          <a:prstGeom prst="bentConnector3">
            <a:avLst>
              <a:gd name="adj1" fmla="val 50000"/>
            </a:avLst>
          </a:prstGeom>
          <a:noFill/>
          <a:ln w="6350">
            <a:solidFill>
              <a:srgbClr val="BBBCBC"/>
            </a:solidFill>
            <a:miter lim="800000"/>
            <a:headEnd/>
            <a:tailEnd/>
          </a:ln>
        </p:spPr>
      </p:cxnSp>
    </p:spTree>
    <p:extLst>
      <p:ext uri="{BB962C8B-B14F-4D97-AF65-F5344CB8AC3E}">
        <p14:creationId xmlns:p14="http://schemas.microsoft.com/office/powerpoint/2010/main" val="3507440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 Placeholder 6"/>
          <p:cNvSpPr txBox="1">
            <a:spLocks/>
          </p:cNvSpPr>
          <p:nvPr/>
        </p:nvSpPr>
        <p:spPr>
          <a:xfrm>
            <a:off x="396000" y="651600"/>
            <a:ext cx="8352000" cy="75725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2000" b="0" kern="1200">
                <a:solidFill>
                  <a:srgbClr val="575757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75757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t>Key dependency on Department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rgbClr val="575757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t> (Hierarchy) and People data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75757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34" name="Title 1"/>
          <p:cNvSpPr txBox="1">
            <a:spLocks/>
          </p:cNvSpPr>
          <p:nvPr/>
        </p:nvSpPr>
        <p:spPr bwMode="gray">
          <a:xfrm>
            <a:off x="396000" y="295683"/>
            <a:ext cx="8352000" cy="4694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SLA/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Service capture process</a:t>
            </a:r>
          </a:p>
        </p:txBody>
      </p:sp>
      <p:sp>
        <p:nvSpPr>
          <p:cNvPr id="38" name="Oval 37"/>
          <p:cNvSpPr>
            <a:spLocks noChangeArrowheads="1"/>
          </p:cNvSpPr>
          <p:nvPr/>
        </p:nvSpPr>
        <p:spPr bwMode="auto">
          <a:xfrm>
            <a:off x="571564" y="1189399"/>
            <a:ext cx="640080" cy="6400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noFill/>
            <a:round/>
            <a:headEnd/>
            <a:tailEnd/>
          </a:ln>
        </p:spPr>
        <p:txBody>
          <a:bodyPr wrap="square" lIns="36000" tIns="36000" rIns="36000" bIns="3600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  <a:ea typeface="ＭＳ Ｐゴシック" pitchFamily="50" charset="-128"/>
              </a:rPr>
              <a:t>Start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/>
              <a:ea typeface="ＭＳ Ｐゴシック" pitchFamily="50" charset="-128"/>
            </a:endParaRPr>
          </a:p>
        </p:txBody>
      </p:sp>
      <p:sp>
        <p:nvSpPr>
          <p:cNvPr id="40" name="Rectangle 39"/>
          <p:cNvSpPr>
            <a:spLocks noChangeArrowheads="1"/>
          </p:cNvSpPr>
          <p:nvPr/>
        </p:nvSpPr>
        <p:spPr bwMode="auto">
          <a:xfrm>
            <a:off x="571564" y="1952802"/>
            <a:ext cx="640080" cy="6400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noFill/>
            <a:miter lim="800000"/>
            <a:headEnd/>
            <a:tailEnd/>
          </a:ln>
        </p:spPr>
        <p:txBody>
          <a:bodyPr wrap="square" lIns="36000" tIns="36000" rIns="36000" bIns="3600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  <a:ea typeface="ＭＳ Ｐゴシック" pitchFamily="50" charset="-128"/>
              </a:rPr>
              <a:t>SLA Entered/modified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/>
              <a:ea typeface="ＭＳ Ｐゴシック" pitchFamily="50" charset="-128"/>
            </a:endParaRPr>
          </a:p>
        </p:txBody>
      </p:sp>
      <p:sp>
        <p:nvSpPr>
          <p:cNvPr id="41" name="AutoShape 33"/>
          <p:cNvSpPr>
            <a:spLocks noChangeArrowheads="1"/>
          </p:cNvSpPr>
          <p:nvPr/>
        </p:nvSpPr>
        <p:spPr bwMode="auto">
          <a:xfrm>
            <a:off x="1413122" y="1910222"/>
            <a:ext cx="1600811" cy="725239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noFill/>
            <a:miter lim="800000"/>
            <a:headEnd/>
            <a:tailEnd/>
          </a:ln>
        </p:spPr>
        <p:txBody>
          <a:bodyPr wrap="square" lIns="36000" tIns="36000" rIns="36000" bIns="3600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  <a:ea typeface="ＭＳ Ｐゴシック" pitchFamily="50" charset="-128"/>
              </a:rPr>
              <a:t>Add services?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/>
              <a:ea typeface="ＭＳ Ｐゴシック" pitchFamily="50" charset="-128"/>
            </a:endParaRPr>
          </a:p>
        </p:txBody>
      </p:sp>
      <p:sp>
        <p:nvSpPr>
          <p:cNvPr id="42" name="Oval 41"/>
          <p:cNvSpPr>
            <a:spLocks noChangeArrowheads="1"/>
          </p:cNvSpPr>
          <p:nvPr/>
        </p:nvSpPr>
        <p:spPr bwMode="auto">
          <a:xfrm>
            <a:off x="7524533" y="5477568"/>
            <a:ext cx="640080" cy="64008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noFill/>
            <a:round/>
            <a:headEnd/>
            <a:tailEnd/>
          </a:ln>
        </p:spPr>
        <p:txBody>
          <a:bodyPr wrap="square" lIns="36000" tIns="36000" rIns="36000" bIns="3600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  <a:ea typeface="ＭＳ Ｐゴシック" pitchFamily="50" charset="-128"/>
              </a:rPr>
              <a:t>End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/>
              <a:ea typeface="ＭＳ Ｐゴシック" pitchFamily="50" charset="-128"/>
            </a:endParaRPr>
          </a:p>
        </p:txBody>
      </p:sp>
      <p:cxnSp>
        <p:nvCxnSpPr>
          <p:cNvPr id="45" name="Straight Arrow Connector 44"/>
          <p:cNvCxnSpPr>
            <a:stCxn id="40" idx="3"/>
            <a:endCxn id="41" idx="1"/>
          </p:cNvCxnSpPr>
          <p:nvPr/>
        </p:nvCxnSpPr>
        <p:spPr>
          <a:xfrm>
            <a:off x="1211644" y="2272842"/>
            <a:ext cx="201478" cy="0"/>
          </a:xfrm>
          <a:prstGeom prst="straightConnector1">
            <a:avLst/>
          </a:prstGeom>
          <a:noFill/>
          <a:ln w="6350" cap="flat" cmpd="sng" algn="ctr">
            <a:solidFill>
              <a:schemeClr val="accent1"/>
            </a:solidFill>
            <a:prstDash val="solid"/>
            <a:tailEnd type="triangle"/>
          </a:ln>
          <a:effectLst/>
        </p:spPr>
      </p:cxnSp>
      <p:sp>
        <p:nvSpPr>
          <p:cNvPr id="71" name="AutoShape 33"/>
          <p:cNvSpPr>
            <a:spLocks noChangeArrowheads="1"/>
          </p:cNvSpPr>
          <p:nvPr/>
        </p:nvSpPr>
        <p:spPr bwMode="auto">
          <a:xfrm>
            <a:off x="3493689" y="3115446"/>
            <a:ext cx="1708840" cy="725239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noFill/>
            <a:miter lim="800000"/>
            <a:headEnd/>
            <a:tailEnd/>
          </a:ln>
        </p:spPr>
        <p:txBody>
          <a:bodyPr wrap="square" lIns="36000" tIns="36000" rIns="36000" bIns="3600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kern="0" dirty="0" smtClean="0">
                <a:solidFill>
                  <a:prstClr val="black"/>
                </a:solidFill>
                <a:latin typeface="Verdana"/>
                <a:ea typeface="ＭＳ Ｐゴシック" pitchFamily="50" charset="-128"/>
              </a:rPr>
              <a:t>Department Exists?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/>
              <a:ea typeface="ＭＳ Ｐゴシック" pitchFamily="50" charset="-128"/>
            </a:endParaRPr>
          </a:p>
        </p:txBody>
      </p:sp>
      <p:sp>
        <p:nvSpPr>
          <p:cNvPr id="73" name="Rectangle 72"/>
          <p:cNvSpPr>
            <a:spLocks noChangeArrowheads="1"/>
          </p:cNvSpPr>
          <p:nvPr/>
        </p:nvSpPr>
        <p:spPr bwMode="auto">
          <a:xfrm>
            <a:off x="3627562" y="4046042"/>
            <a:ext cx="1441094" cy="6400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noFill/>
            <a:miter lim="800000"/>
            <a:headEnd/>
            <a:tailEnd/>
          </a:ln>
        </p:spPr>
        <p:txBody>
          <a:bodyPr wrap="square" lIns="36000" tIns="36000" rIns="36000" bIns="3600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  <a:ea typeface="ＭＳ Ｐゴシック" pitchFamily="50" charset="-128"/>
              </a:rPr>
              <a:t>Hierarchy refreshed or (supplemental) manual entry made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/>
              <a:ea typeface="ＭＳ Ｐゴシック" pitchFamily="50" charset="-128"/>
            </a:endParaRPr>
          </a:p>
        </p:txBody>
      </p:sp>
      <p:cxnSp>
        <p:nvCxnSpPr>
          <p:cNvPr id="77" name="Straight Arrow Connector 76"/>
          <p:cNvCxnSpPr>
            <a:endCxn id="73" idx="0"/>
          </p:cNvCxnSpPr>
          <p:nvPr/>
        </p:nvCxnSpPr>
        <p:spPr>
          <a:xfrm>
            <a:off x="4348109" y="3840684"/>
            <a:ext cx="0" cy="205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Elbow Connector 80"/>
          <p:cNvCxnSpPr>
            <a:stCxn id="73" idx="1"/>
          </p:cNvCxnSpPr>
          <p:nvPr/>
        </p:nvCxnSpPr>
        <p:spPr>
          <a:xfrm rot="10800000">
            <a:off x="3493690" y="3478066"/>
            <a:ext cx="133873" cy="888017"/>
          </a:xfrm>
          <a:prstGeom prst="bentConnector3">
            <a:avLst>
              <a:gd name="adj1" fmla="val 27075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AutoShape 33"/>
          <p:cNvSpPr>
            <a:spLocks noChangeArrowheads="1"/>
          </p:cNvSpPr>
          <p:nvPr/>
        </p:nvSpPr>
        <p:spPr bwMode="auto">
          <a:xfrm>
            <a:off x="5295428" y="3580743"/>
            <a:ext cx="1708840" cy="725239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noFill/>
            <a:miter lim="800000"/>
            <a:headEnd/>
            <a:tailEnd/>
          </a:ln>
        </p:spPr>
        <p:txBody>
          <a:bodyPr wrap="square" lIns="36000" tIns="36000" rIns="36000" bIns="3600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kern="0" dirty="0" smtClean="0">
                <a:solidFill>
                  <a:prstClr val="black"/>
                </a:solidFill>
                <a:latin typeface="Verdana"/>
                <a:ea typeface="ＭＳ Ｐゴシック" pitchFamily="50" charset="-128"/>
              </a:rPr>
              <a:t>People Exist?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/>
              <a:ea typeface="ＭＳ Ｐゴシック" pitchFamily="50" charset="-128"/>
            </a:endParaRPr>
          </a:p>
        </p:txBody>
      </p:sp>
      <p:cxnSp>
        <p:nvCxnSpPr>
          <p:cNvPr id="84" name="Elbow Connector 83"/>
          <p:cNvCxnSpPr>
            <a:endCxn id="82" idx="0"/>
          </p:cNvCxnSpPr>
          <p:nvPr/>
        </p:nvCxnSpPr>
        <p:spPr>
          <a:xfrm>
            <a:off x="5202529" y="3478065"/>
            <a:ext cx="947319" cy="10267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85"/>
          <p:cNvSpPr>
            <a:spLocks noChangeArrowheads="1"/>
          </p:cNvSpPr>
          <p:nvPr/>
        </p:nvSpPr>
        <p:spPr bwMode="auto">
          <a:xfrm>
            <a:off x="5429301" y="4581455"/>
            <a:ext cx="1441094" cy="6400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noFill/>
            <a:miter lim="800000"/>
            <a:headEnd/>
            <a:tailEnd/>
          </a:ln>
        </p:spPr>
        <p:txBody>
          <a:bodyPr wrap="square" lIns="36000" tIns="36000" rIns="36000" bIns="3600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kern="0" dirty="0" smtClean="0">
                <a:solidFill>
                  <a:prstClr val="black"/>
                </a:solidFill>
                <a:latin typeface="Verdana"/>
                <a:ea typeface="ＭＳ Ｐゴシック" pitchFamily="50" charset="-128"/>
              </a:rPr>
              <a:t>P</a:t>
            </a:r>
            <a:r>
              <a:rPr kumimoji="0" lang="en-US" sz="10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  <a:ea typeface="ＭＳ Ｐゴシック" pitchFamily="50" charset="-128"/>
              </a:rPr>
              <a:t>eople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  <a:ea typeface="ＭＳ Ｐゴシック" pitchFamily="50" charset="-128"/>
              </a:rPr>
              <a:t> refreshed or (supplemental) manual entry made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/>
              <a:ea typeface="ＭＳ Ｐゴシック" pitchFamily="50" charset="-128"/>
            </a:endParaRPr>
          </a:p>
        </p:txBody>
      </p:sp>
      <p:cxnSp>
        <p:nvCxnSpPr>
          <p:cNvPr id="88" name="Elbow Connector 87"/>
          <p:cNvCxnSpPr>
            <a:stCxn id="86" idx="1"/>
            <a:endCxn id="82" idx="1"/>
          </p:cNvCxnSpPr>
          <p:nvPr/>
        </p:nvCxnSpPr>
        <p:spPr>
          <a:xfrm rot="10800000">
            <a:off x="5295429" y="3943363"/>
            <a:ext cx="133873" cy="958132"/>
          </a:xfrm>
          <a:prstGeom prst="bentConnector3">
            <a:avLst>
              <a:gd name="adj1" fmla="val 20518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AutoShape 33"/>
          <p:cNvSpPr>
            <a:spLocks noChangeArrowheads="1"/>
          </p:cNvSpPr>
          <p:nvPr/>
        </p:nvSpPr>
        <p:spPr bwMode="auto">
          <a:xfrm>
            <a:off x="2479852" y="2390207"/>
            <a:ext cx="1811935" cy="725239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noFill/>
            <a:miter lim="800000"/>
            <a:headEnd/>
            <a:tailEnd/>
          </a:ln>
        </p:spPr>
        <p:txBody>
          <a:bodyPr wrap="square" lIns="36000" tIns="36000" rIns="36000" bIns="36000" anchor="ctr">
            <a:spAutoFit/>
          </a:bodyPr>
          <a:lstStyle/>
          <a:p>
            <a:pPr lvl="0" algn="ctr" defTabSz="914400">
              <a:lnSpc>
                <a:spcPct val="95000"/>
              </a:lnSpc>
              <a:defRPr/>
            </a:pPr>
            <a:r>
              <a:rPr lang="en-US" sz="1000" kern="0" dirty="0">
                <a:solidFill>
                  <a:prstClr val="black"/>
                </a:solidFill>
                <a:latin typeface="Verdana"/>
                <a:ea typeface="ＭＳ Ｐゴシック" pitchFamily="50" charset="-128"/>
              </a:rPr>
              <a:t>Clone &amp; </a:t>
            </a:r>
            <a:r>
              <a:rPr lang="en-US" sz="1000" kern="0" dirty="0" smtClean="0">
                <a:solidFill>
                  <a:prstClr val="black"/>
                </a:solidFill>
                <a:latin typeface="Verdana"/>
                <a:ea typeface="ＭＳ Ｐゴシック" pitchFamily="50" charset="-128"/>
              </a:rPr>
              <a:t>modify/new?</a:t>
            </a:r>
            <a:endParaRPr lang="en-US" sz="1000" kern="0" dirty="0">
              <a:solidFill>
                <a:prstClr val="black"/>
              </a:solidFill>
              <a:latin typeface="Verdana"/>
              <a:ea typeface="ＭＳ Ｐゴシック" pitchFamily="50" charset="-128"/>
            </a:endParaRPr>
          </a:p>
        </p:txBody>
      </p:sp>
      <p:cxnSp>
        <p:nvCxnSpPr>
          <p:cNvPr id="95" name="Elbow Connector 94"/>
          <p:cNvCxnSpPr>
            <a:stCxn id="41" idx="3"/>
            <a:endCxn id="93" idx="0"/>
          </p:cNvCxnSpPr>
          <p:nvPr/>
        </p:nvCxnSpPr>
        <p:spPr>
          <a:xfrm>
            <a:off x="3013933" y="2272842"/>
            <a:ext cx="371887" cy="11736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Elbow Connector 96"/>
          <p:cNvCxnSpPr>
            <a:stCxn id="93" idx="3"/>
            <a:endCxn id="71" idx="0"/>
          </p:cNvCxnSpPr>
          <p:nvPr/>
        </p:nvCxnSpPr>
        <p:spPr>
          <a:xfrm>
            <a:off x="4291787" y="2752827"/>
            <a:ext cx="56322" cy="36261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ectangle 98"/>
          <p:cNvSpPr>
            <a:spLocks noChangeArrowheads="1"/>
          </p:cNvSpPr>
          <p:nvPr/>
        </p:nvSpPr>
        <p:spPr bwMode="auto">
          <a:xfrm>
            <a:off x="7124026" y="4581455"/>
            <a:ext cx="1441094" cy="6400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noFill/>
            <a:miter lim="800000"/>
            <a:headEnd/>
            <a:tailEnd/>
          </a:ln>
        </p:spPr>
        <p:txBody>
          <a:bodyPr wrap="square" lIns="36000" tIns="36000" rIns="36000" bIns="3600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kern="0" dirty="0" smtClean="0">
                <a:solidFill>
                  <a:prstClr val="black"/>
                </a:solidFill>
                <a:latin typeface="Verdana"/>
                <a:ea typeface="ＭＳ Ｐゴシック" pitchFamily="50" charset="-128"/>
              </a:rPr>
              <a:t>Service Entered/modified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/>
              <a:ea typeface="ＭＳ Ｐゴシック" pitchFamily="50" charset="-128"/>
            </a:endParaRPr>
          </a:p>
        </p:txBody>
      </p:sp>
      <p:cxnSp>
        <p:nvCxnSpPr>
          <p:cNvPr id="103" name="Straight Arrow Connector 102"/>
          <p:cNvCxnSpPr>
            <a:stCxn id="82" idx="2"/>
            <a:endCxn id="86" idx="0"/>
          </p:cNvCxnSpPr>
          <p:nvPr/>
        </p:nvCxnSpPr>
        <p:spPr>
          <a:xfrm>
            <a:off x="6149848" y="4305982"/>
            <a:ext cx="0" cy="2754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Elbow Connector 104"/>
          <p:cNvCxnSpPr>
            <a:stCxn id="82" idx="3"/>
            <a:endCxn id="99" idx="0"/>
          </p:cNvCxnSpPr>
          <p:nvPr/>
        </p:nvCxnSpPr>
        <p:spPr>
          <a:xfrm>
            <a:off x="7004268" y="3943363"/>
            <a:ext cx="840305" cy="63809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>
            <a:endCxn id="42" idx="0"/>
          </p:cNvCxnSpPr>
          <p:nvPr/>
        </p:nvCxnSpPr>
        <p:spPr>
          <a:xfrm>
            <a:off x="7844573" y="5221535"/>
            <a:ext cx="0" cy="2560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>
            <a:stCxn id="38" idx="4"/>
            <a:endCxn id="40" idx="0"/>
          </p:cNvCxnSpPr>
          <p:nvPr/>
        </p:nvCxnSpPr>
        <p:spPr>
          <a:xfrm>
            <a:off x="891604" y="1829479"/>
            <a:ext cx="0" cy="123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278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6"/>
          <p:cNvSpPr txBox="1">
            <a:spLocks/>
          </p:cNvSpPr>
          <p:nvPr/>
        </p:nvSpPr>
        <p:spPr>
          <a:xfrm>
            <a:off x="396000" y="651600"/>
            <a:ext cx="8352000" cy="75725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2000" b="0" kern="1200">
                <a:solidFill>
                  <a:srgbClr val="575757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 dirty="0" smtClean="0">
                <a:latin typeface="Verdana"/>
              </a:rPr>
              <a:t>~30 fields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75757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 bwMode="gray">
          <a:xfrm>
            <a:off x="396000" y="295683"/>
            <a:ext cx="8352000" cy="4694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ysClr val="windowText" lastClr="000000"/>
                </a:solidFill>
                <a:latin typeface="Verdana"/>
              </a:rPr>
              <a:t>E</a:t>
            </a:r>
            <a:r>
              <a:rPr lang="en-US" dirty="0" smtClean="0">
                <a:solidFill>
                  <a:sysClr val="windowText" lastClr="000000"/>
                </a:solidFill>
                <a:latin typeface="Verdana"/>
              </a:rPr>
              <a:t>ntering/Maintaining an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SLA</a:t>
            </a:r>
          </a:p>
        </p:txBody>
      </p:sp>
      <p:sp>
        <p:nvSpPr>
          <p:cNvPr id="7" name="Rectangle 6"/>
          <p:cNvSpPr/>
          <p:nvPr/>
        </p:nvSpPr>
        <p:spPr>
          <a:xfrm>
            <a:off x="950975" y="987576"/>
            <a:ext cx="6261811" cy="57789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3483431"/>
              </p:ext>
            </p:extLst>
          </p:nvPr>
        </p:nvGraphicFramePr>
        <p:xfrm>
          <a:off x="1097278" y="1030219"/>
          <a:ext cx="5969204" cy="55993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63195">
                  <a:extLst>
                    <a:ext uri="{9D8B030D-6E8A-4147-A177-3AD203B41FA5}">
                      <a16:colId xmlns:a16="http://schemas.microsoft.com/office/drawing/2014/main" val="1174844354"/>
                    </a:ext>
                  </a:extLst>
                </a:gridCol>
                <a:gridCol w="2459259">
                  <a:extLst>
                    <a:ext uri="{9D8B030D-6E8A-4147-A177-3AD203B41FA5}">
                      <a16:colId xmlns:a16="http://schemas.microsoft.com/office/drawing/2014/main" val="1596190386"/>
                    </a:ext>
                  </a:extLst>
                </a:gridCol>
                <a:gridCol w="2646750">
                  <a:extLst>
                    <a:ext uri="{9D8B030D-6E8A-4147-A177-3AD203B41FA5}">
                      <a16:colId xmlns:a16="http://schemas.microsoft.com/office/drawing/2014/main" val="3729919890"/>
                    </a:ext>
                  </a:extLst>
                </a:gridCol>
              </a:tblGrid>
              <a:tr h="192179">
                <a:tc rowSpan="4">
                  <a:txBody>
                    <a:bodyPr/>
                    <a:lstStyle/>
                    <a:p>
                      <a:pPr algn="ctr"/>
                      <a:r>
                        <a:rPr lang="en-GB" sz="600" dirty="0" smtClean="0"/>
                        <a:t>SLA Overview</a:t>
                      </a:r>
                      <a:endParaRPr lang="en-GB" sz="6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SLA Name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SLA 999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275478"/>
                  </a:ext>
                </a:extLst>
              </a:tr>
              <a:tr h="288268">
                <a:tc vMerge="1">
                  <a:txBody>
                    <a:bodyPr/>
                    <a:lstStyle/>
                    <a:p>
                      <a:endParaRPr lang="en-GB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SLA Description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Real Estate</a:t>
                      </a:r>
                      <a:r>
                        <a:rPr lang="en-GB" sz="600" baseline="0" dirty="0" smtClean="0"/>
                        <a:t> Research describing blah </a:t>
                      </a:r>
                      <a:r>
                        <a:rPr lang="en-GB" sz="600" baseline="0" dirty="0" err="1" smtClean="0"/>
                        <a:t>blah</a:t>
                      </a:r>
                      <a:r>
                        <a:rPr lang="en-GB" sz="600" baseline="0" dirty="0" smtClean="0"/>
                        <a:t> from provider (verbose) to receiver (verbose)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3356057"/>
                  </a:ext>
                </a:extLst>
              </a:tr>
              <a:tr h="230473">
                <a:tc vMerge="1">
                  <a:txBody>
                    <a:bodyPr/>
                    <a:lstStyle/>
                    <a:p>
                      <a:pPr algn="ctr"/>
                      <a:endParaRPr lang="en-GB" sz="7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SLA</a:t>
                      </a:r>
                      <a:r>
                        <a:rPr lang="en-GB" sz="600" baseline="0" dirty="0" smtClean="0"/>
                        <a:t> Document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600" dirty="0" smtClean="0"/>
                        <a:t>(Store Document, Capture “is present” flag)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1311920"/>
                  </a:ext>
                </a:extLst>
              </a:tr>
              <a:tr h="192179">
                <a:tc vMerge="1">
                  <a:txBody>
                    <a:bodyPr/>
                    <a:lstStyle/>
                    <a:p>
                      <a:pPr algn="ctr"/>
                      <a:endParaRPr lang="en-GB" sz="7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Supporting Contracts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600" dirty="0" smtClean="0"/>
                        <a:t>Verbose: Other, related contracts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049900"/>
                  </a:ext>
                </a:extLst>
              </a:tr>
              <a:tr h="192179">
                <a:tc>
                  <a:txBody>
                    <a:bodyPr/>
                    <a:lstStyle/>
                    <a:p>
                      <a:pPr algn="ctr"/>
                      <a:r>
                        <a:rPr lang="en-GB" sz="600" dirty="0" smtClean="0"/>
                        <a:t>Scope Check</a:t>
                      </a:r>
                      <a:endParaRPr lang="en-GB" sz="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In-scope “X”*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List: (Yes, No, XYZ). Can we add owner for</a:t>
                      </a:r>
                      <a:r>
                        <a:rPr lang="en-GB" sz="600" baseline="0" dirty="0" smtClean="0"/>
                        <a:t> Project ”X” review?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5947101"/>
                  </a:ext>
                </a:extLst>
              </a:tr>
              <a:tr h="192179">
                <a:tc rowSpan="11">
                  <a:txBody>
                    <a:bodyPr/>
                    <a:lstStyle/>
                    <a:p>
                      <a:pPr algn="ctr"/>
                      <a:r>
                        <a:rPr lang="en-GB" sz="600" dirty="0" smtClean="0"/>
                        <a:t>People</a:t>
                      </a:r>
                      <a:endParaRPr lang="en-GB" sz="6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Originator name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Which person (People table)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5420713"/>
                  </a:ext>
                </a:extLst>
              </a:tr>
              <a:tr h="192179">
                <a:tc vMerge="1">
                  <a:txBody>
                    <a:bodyPr/>
                    <a:lstStyle/>
                    <a:p>
                      <a:endParaRPr lang="en-GB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Project Manager name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6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Which person (People table)</a:t>
                      </a:r>
                      <a:endParaRPr kumimoji="0" lang="en-GB" sz="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8849403"/>
                  </a:ext>
                </a:extLst>
              </a:tr>
              <a:tr h="192179">
                <a:tc vMerge="1">
                  <a:txBody>
                    <a:bodyPr/>
                    <a:lstStyle/>
                    <a:p>
                      <a:endParaRPr lang="en-GB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Tax contact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Which person (People table)</a:t>
                      </a:r>
                      <a:endParaRPr kumimoji="0" lang="en-GB" sz="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210599"/>
                  </a:ext>
                </a:extLst>
              </a:tr>
              <a:tr h="192179">
                <a:tc vMerge="1">
                  <a:txBody>
                    <a:bodyPr/>
                    <a:lstStyle/>
                    <a:p>
                      <a:endParaRPr lang="en-GB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Creation user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Which person (People table)</a:t>
                      </a:r>
                      <a:endParaRPr kumimoji="0" lang="en-GB" sz="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0114161"/>
                  </a:ext>
                </a:extLst>
              </a:tr>
              <a:tr h="192179">
                <a:tc vMerge="1">
                  <a:txBody>
                    <a:bodyPr/>
                    <a:lstStyle/>
                    <a:p>
                      <a:pPr algn="ctr"/>
                      <a:endParaRPr lang="en-GB" sz="10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Legal Framework Owner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Which person (People table)</a:t>
                      </a:r>
                      <a:endParaRPr kumimoji="0" lang="en-GB" sz="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023387"/>
                  </a:ext>
                </a:extLst>
              </a:tr>
              <a:tr h="192179">
                <a:tc vMerge="1">
                  <a:txBody>
                    <a:bodyPr/>
                    <a:lstStyle/>
                    <a:p>
                      <a:pPr algn="ctr"/>
                      <a:endParaRPr lang="en-GB" sz="10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Legal Inducements Owner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Which person (People table)</a:t>
                      </a:r>
                      <a:endParaRPr kumimoji="0" lang="en-GB" sz="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6880102"/>
                  </a:ext>
                </a:extLst>
              </a:tr>
              <a:tr h="192179">
                <a:tc vMerge="1">
                  <a:txBody>
                    <a:bodyPr/>
                    <a:lstStyle/>
                    <a:p>
                      <a:pPr algn="ctr"/>
                      <a:endParaRPr lang="en-GB" sz="10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Legal (other)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Which person (People table)</a:t>
                      </a:r>
                      <a:endParaRPr kumimoji="0" lang="en-GB" sz="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711874"/>
                  </a:ext>
                </a:extLst>
              </a:tr>
              <a:tr h="192179">
                <a:tc vMerge="1">
                  <a:txBody>
                    <a:bodyPr/>
                    <a:lstStyle/>
                    <a:p>
                      <a:pPr algn="ctr"/>
                      <a:endParaRPr lang="en-GB" sz="10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GRO Provider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Which person (People table)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6253067"/>
                  </a:ext>
                </a:extLst>
              </a:tr>
              <a:tr h="192179">
                <a:tc vMerge="1">
                  <a:txBody>
                    <a:bodyPr/>
                    <a:lstStyle/>
                    <a:p>
                      <a:pPr algn="ctr"/>
                      <a:endParaRPr lang="en-GB" sz="10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GRO Receiver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Which person (People table)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0611108"/>
                  </a:ext>
                </a:extLst>
              </a:tr>
              <a:tr h="276119">
                <a:tc vMerge="1">
                  <a:txBody>
                    <a:bodyPr/>
                    <a:lstStyle/>
                    <a:p>
                      <a:pPr algn="ctr"/>
                      <a:endParaRPr lang="en-GB" sz="10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Last modified user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600" dirty="0" smtClean="0"/>
                        <a:t>Windows</a:t>
                      </a:r>
                      <a:r>
                        <a:rPr lang="en-GB" sz="600" baseline="0" dirty="0" smtClean="0"/>
                        <a:t> IDs not included in people table). Not critical, this is just for tracking</a:t>
                      </a:r>
                      <a:endParaRPr lang="en-GB" sz="6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951380"/>
                  </a:ext>
                </a:extLst>
              </a:tr>
              <a:tr h="192179">
                <a:tc vMerge="1">
                  <a:txBody>
                    <a:bodyPr/>
                    <a:lstStyle/>
                    <a:p>
                      <a:pPr algn="ctr"/>
                      <a:endParaRPr lang="en-GB" sz="10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Inter-Entity Service Team contact (optional)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Which person (People table)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5017928"/>
                  </a:ext>
                </a:extLst>
              </a:tr>
              <a:tr h="192179">
                <a:tc rowSpan="3">
                  <a:txBody>
                    <a:bodyPr/>
                    <a:lstStyle/>
                    <a:p>
                      <a:pPr algn="ctr"/>
                      <a:r>
                        <a:rPr lang="en-GB" sz="600" dirty="0" smtClean="0"/>
                        <a:t>Dates</a:t>
                      </a:r>
                      <a:endParaRPr lang="en-GB" sz="6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Last modified date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System</a:t>
                      </a:r>
                      <a:r>
                        <a:rPr lang="en-GB" sz="600" baseline="0" dirty="0" smtClean="0"/>
                        <a:t> created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222740"/>
                  </a:ext>
                </a:extLst>
              </a:tr>
              <a:tr h="192179">
                <a:tc vMerge="1">
                  <a:txBody>
                    <a:bodyPr/>
                    <a:lstStyle/>
                    <a:p>
                      <a:endParaRPr lang="en-GB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Creation date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User selects first creation</a:t>
                      </a:r>
                      <a:r>
                        <a:rPr lang="en-GB" sz="600" baseline="0" dirty="0" smtClean="0"/>
                        <a:t> date (calendar)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710402"/>
                  </a:ext>
                </a:extLst>
              </a:tr>
              <a:tr h="192179">
                <a:tc vMerge="1">
                  <a:txBody>
                    <a:bodyPr/>
                    <a:lstStyle/>
                    <a:p>
                      <a:endParaRPr lang="en-GB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Last review date (optional)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600" dirty="0" smtClean="0"/>
                        <a:t>User selects date of last review </a:t>
                      </a:r>
                      <a:r>
                        <a:rPr lang="en-GB" sz="600" baseline="0" dirty="0" smtClean="0"/>
                        <a:t>(calendar)</a:t>
                      </a:r>
                      <a:endParaRPr lang="en-GB" sz="6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81181"/>
                  </a:ext>
                </a:extLst>
              </a:tr>
              <a:tr h="192179">
                <a:tc rowSpan="4">
                  <a:txBody>
                    <a:bodyPr/>
                    <a:lstStyle/>
                    <a:p>
                      <a:pPr algn="ctr"/>
                      <a:r>
                        <a:rPr lang="en-GB" sz="600" dirty="0" smtClean="0"/>
                        <a:t>Charging</a:t>
                      </a:r>
                      <a:endParaRPr lang="en-GB" sz="6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Hard Model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600" dirty="0" smtClean="0"/>
                        <a:t>(HRT, HCT,XYZ)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001817"/>
                  </a:ext>
                </a:extLst>
              </a:tr>
              <a:tr h="192179">
                <a:tc vMerge="1">
                  <a:txBody>
                    <a:bodyPr/>
                    <a:lstStyle/>
                    <a:p>
                      <a:pPr algn="ctr"/>
                      <a:endParaRPr lang="en-GB" sz="8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Soft Model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600" dirty="0" smtClean="0"/>
                        <a:t>(Yes, No, XYZ)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0616527"/>
                  </a:ext>
                </a:extLst>
              </a:tr>
              <a:tr h="192179">
                <a:tc vMerge="1">
                  <a:txBody>
                    <a:bodyPr/>
                    <a:lstStyle/>
                    <a:p>
                      <a:pPr algn="ctr"/>
                      <a:endParaRPr lang="en-GB" sz="8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Charging review Status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600" dirty="0" smtClean="0"/>
                        <a:t>(In-progress, Not Started, XYZ)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1376296"/>
                  </a:ext>
                </a:extLst>
              </a:tr>
              <a:tr h="192179">
                <a:tc vMerge="1">
                  <a:txBody>
                    <a:bodyPr/>
                    <a:lstStyle/>
                    <a:p>
                      <a:pPr algn="ctr"/>
                      <a:endParaRPr lang="en-GB" sz="8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LEGER8a</a:t>
                      </a:r>
                      <a:r>
                        <a:rPr lang="en-GB" sz="600" baseline="0" dirty="0" smtClean="0"/>
                        <a:t> Status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600" dirty="0" smtClean="0"/>
                        <a:t>(XYZ)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2460903"/>
                  </a:ext>
                </a:extLst>
              </a:tr>
              <a:tr h="192179">
                <a:tc rowSpan="4">
                  <a:txBody>
                    <a:bodyPr/>
                    <a:lstStyle/>
                    <a:p>
                      <a:pPr algn="ctr"/>
                      <a:r>
                        <a:rPr lang="en-GB" sz="600" dirty="0" smtClean="0"/>
                        <a:t>Other</a:t>
                      </a:r>
                      <a:endParaRPr lang="en-GB" sz="6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Retrocessions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600" dirty="0" smtClean="0"/>
                        <a:t>(Yes, No, XYZ)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6514018"/>
                  </a:ext>
                </a:extLst>
              </a:tr>
              <a:tr h="192179">
                <a:tc vMerge="1">
                  <a:txBody>
                    <a:bodyPr/>
                    <a:lstStyle/>
                    <a:p>
                      <a:pPr algn="ctr"/>
                      <a:endParaRPr lang="en-GB" sz="8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Regulation Scope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600" dirty="0" smtClean="0"/>
                        <a:t>(</a:t>
                      </a:r>
                      <a:r>
                        <a:rPr lang="en-GB" sz="600" dirty="0" err="1" smtClean="0"/>
                        <a:t>MiFID,FinSA,MiFID&amp;FinSA,XYZ</a:t>
                      </a:r>
                      <a:r>
                        <a:rPr lang="en-GB" sz="600" dirty="0" smtClean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8344251"/>
                  </a:ext>
                </a:extLst>
              </a:tr>
              <a:tr h="192179">
                <a:tc vMerge="1">
                  <a:txBody>
                    <a:bodyPr/>
                    <a:lstStyle/>
                    <a:p>
                      <a:pPr algn="ctr"/>
                      <a:endParaRPr lang="en-GB" sz="8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ODP Amendments Required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(Yes, No, XYZ)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953680"/>
                  </a:ext>
                </a:extLst>
              </a:tr>
              <a:tr h="192179">
                <a:tc vMerge="1">
                  <a:txBody>
                    <a:bodyPr/>
                    <a:lstStyle/>
                    <a:p>
                      <a:pPr algn="ctr"/>
                      <a:endParaRPr lang="en-GB" sz="7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Comments / actions / notes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600" dirty="0" smtClean="0"/>
                        <a:t>Verbose store of “other” comments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1703443"/>
                  </a:ext>
                </a:extLst>
              </a:tr>
              <a:tr h="192179">
                <a:tc>
                  <a:txBody>
                    <a:bodyPr/>
                    <a:lstStyle/>
                    <a:p>
                      <a:pPr algn="ctr"/>
                      <a:r>
                        <a:rPr lang="en-GB" sz="600" dirty="0" smtClean="0"/>
                        <a:t>Services</a:t>
                      </a:r>
                      <a:endParaRPr lang="en-GB" sz="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600" dirty="0" smtClean="0"/>
                        <a:t>Services ID</a:t>
                      </a:r>
                      <a:endParaRPr lang="en-GB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600" dirty="0" smtClean="0"/>
                        <a:t>All</a:t>
                      </a:r>
                      <a:r>
                        <a:rPr lang="en-GB" sz="600" baseline="0" dirty="0" smtClean="0"/>
                        <a:t> provider/receiver services</a:t>
                      </a:r>
                      <a:endParaRPr lang="en-GB" sz="6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6749127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608576" y="216161"/>
            <a:ext cx="401604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 smtClean="0"/>
              <a:t>* Periodically particular projects review SLAs and we need a few “spare” fields or a mechanism you can define to say if a given SLA is in-scope for a particular project based on a human being reviewing the SLA and services it contains. These should be definable </a:t>
            </a:r>
            <a:endParaRPr lang="en-GB" sz="7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1145834"/>
              </p:ext>
            </p:extLst>
          </p:nvPr>
        </p:nvGraphicFramePr>
        <p:xfrm>
          <a:off x="7448329" y="1057956"/>
          <a:ext cx="1351856" cy="411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5928">
                  <a:extLst>
                    <a:ext uri="{9D8B030D-6E8A-4147-A177-3AD203B41FA5}">
                      <a16:colId xmlns:a16="http://schemas.microsoft.com/office/drawing/2014/main" val="511781309"/>
                    </a:ext>
                  </a:extLst>
                </a:gridCol>
                <a:gridCol w="675928">
                  <a:extLst>
                    <a:ext uri="{9D8B030D-6E8A-4147-A177-3AD203B41FA5}">
                      <a16:colId xmlns:a16="http://schemas.microsoft.com/office/drawing/2014/main" val="2530362627"/>
                    </a:ext>
                  </a:extLst>
                </a:gridCol>
              </a:tblGrid>
              <a:tr h="222204">
                <a:tc>
                  <a:txBody>
                    <a:bodyPr/>
                    <a:lstStyle/>
                    <a:p>
                      <a:endParaRPr lang="en-GB" sz="1050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50" dirty="0" smtClean="0">
                          <a:solidFill>
                            <a:schemeClr val="tx1"/>
                          </a:solidFill>
                        </a:rPr>
                        <a:t>Link to table</a:t>
                      </a:r>
                      <a:endParaRPr lang="en-GB" sz="105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34981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8019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6"/>
          <p:cNvSpPr txBox="1">
            <a:spLocks/>
          </p:cNvSpPr>
          <p:nvPr/>
        </p:nvSpPr>
        <p:spPr>
          <a:xfrm>
            <a:off x="396000" y="651600"/>
            <a:ext cx="8352000" cy="75725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2000" b="0" kern="1200">
                <a:solidFill>
                  <a:srgbClr val="575757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 dirty="0" smtClean="0">
                <a:latin typeface="Verdana"/>
              </a:rPr>
              <a:t>~10 fields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575757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 bwMode="gray">
          <a:xfrm>
            <a:off x="396000" y="295683"/>
            <a:ext cx="8352000" cy="4694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Verdana"/>
                <a:ea typeface="+mj-ea"/>
                <a:cs typeface="+mj-cs"/>
              </a:rPr>
              <a:t>Entering a new service for a given SLA</a:t>
            </a:r>
          </a:p>
        </p:txBody>
      </p:sp>
      <p:sp>
        <p:nvSpPr>
          <p:cNvPr id="7" name="Rectangle 6"/>
          <p:cNvSpPr/>
          <p:nvPr/>
        </p:nvSpPr>
        <p:spPr>
          <a:xfrm>
            <a:off x="1345997" y="1733702"/>
            <a:ext cx="6261811" cy="393557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1739430"/>
              </p:ext>
            </p:extLst>
          </p:nvPr>
        </p:nvGraphicFramePr>
        <p:xfrm>
          <a:off x="1536192" y="1888416"/>
          <a:ext cx="5881420" cy="36261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81898">
                  <a:extLst>
                    <a:ext uri="{9D8B030D-6E8A-4147-A177-3AD203B41FA5}">
                      <a16:colId xmlns:a16="http://schemas.microsoft.com/office/drawing/2014/main" val="46009590"/>
                    </a:ext>
                  </a:extLst>
                </a:gridCol>
                <a:gridCol w="2358812">
                  <a:extLst>
                    <a:ext uri="{9D8B030D-6E8A-4147-A177-3AD203B41FA5}">
                      <a16:colId xmlns:a16="http://schemas.microsoft.com/office/drawing/2014/main" val="1596190386"/>
                    </a:ext>
                  </a:extLst>
                </a:gridCol>
                <a:gridCol w="2940710">
                  <a:extLst>
                    <a:ext uri="{9D8B030D-6E8A-4147-A177-3AD203B41FA5}">
                      <a16:colId xmlns:a16="http://schemas.microsoft.com/office/drawing/2014/main" val="3729919890"/>
                    </a:ext>
                  </a:extLst>
                </a:gridCol>
              </a:tblGrid>
              <a:tr h="366925">
                <a:tc rowSpan="5">
                  <a:txBody>
                    <a:bodyPr/>
                    <a:lstStyle/>
                    <a:p>
                      <a:pPr algn="ctr"/>
                      <a:r>
                        <a:rPr lang="en-GB" sz="1200" dirty="0" smtClean="0"/>
                        <a:t>General</a:t>
                      </a:r>
                      <a:endParaRPr lang="en-GB" sz="12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SLA Name</a:t>
                      </a:r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SLA 999 (parent SLA to which services belong)</a:t>
                      </a:r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275478"/>
                  </a:ext>
                </a:extLst>
              </a:tr>
              <a:tr h="220155">
                <a:tc vMerge="1">
                  <a:txBody>
                    <a:bodyPr/>
                    <a:lstStyle/>
                    <a:p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Service Name</a:t>
                      </a:r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S001</a:t>
                      </a:r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3356057"/>
                  </a:ext>
                </a:extLst>
              </a:tr>
              <a:tr h="513694">
                <a:tc vMerge="1">
                  <a:txBody>
                    <a:bodyPr/>
                    <a:lstStyle/>
                    <a:p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Service Description</a:t>
                      </a:r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Real Estate personnel attendance of client events or conferences</a:t>
                      </a:r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4748781"/>
                  </a:ext>
                </a:extLst>
              </a:tr>
              <a:tr h="220155">
                <a:tc vMerge="1">
                  <a:txBody>
                    <a:bodyPr/>
                    <a:lstStyle/>
                    <a:p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Type</a:t>
                      </a:r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List: (Outsourcing, Internal, XYZ)</a:t>
                      </a:r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5420713"/>
                  </a:ext>
                </a:extLst>
              </a:tr>
              <a:tr h="220155">
                <a:tc vMerge="1">
                  <a:txBody>
                    <a:bodyPr/>
                    <a:lstStyle/>
                    <a:p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Project Manager name</a:t>
                      </a:r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David Schmitt (in People table)</a:t>
                      </a:r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8849403"/>
                  </a:ext>
                </a:extLst>
              </a:tr>
              <a:tr h="366925">
                <a:tc rowSpan="2">
                  <a:txBody>
                    <a:bodyPr/>
                    <a:lstStyle/>
                    <a:p>
                      <a:pPr algn="ctr"/>
                      <a:r>
                        <a:rPr lang="en-GB" sz="1200" dirty="0" smtClean="0"/>
                        <a:t>Providers/Receivers</a:t>
                      </a:r>
                      <a:endParaRPr lang="en-GB" sz="12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Provider(s)</a:t>
                      </a:r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All </a:t>
                      </a:r>
                      <a:r>
                        <a:rPr lang="en-GB" sz="1200" baseline="0" dirty="0" smtClean="0"/>
                        <a:t>LE-Department Providers</a:t>
                      </a:r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5277383"/>
                  </a:ext>
                </a:extLst>
              </a:tr>
              <a:tr h="366925">
                <a:tc vMerge="1">
                  <a:txBody>
                    <a:bodyPr/>
                    <a:lstStyle/>
                    <a:p>
                      <a:pPr algn="ctr"/>
                      <a:endParaRPr lang="en-GB" sz="12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Receivers</a:t>
                      </a:r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 smtClean="0"/>
                        <a:t>All </a:t>
                      </a:r>
                      <a:r>
                        <a:rPr lang="en-GB" sz="1200" baseline="0" dirty="0" smtClean="0"/>
                        <a:t>LE-Department Receivers</a:t>
                      </a:r>
                      <a:endParaRPr lang="en-GB" sz="12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1759818"/>
                  </a:ext>
                </a:extLst>
              </a:tr>
              <a:tr h="366925">
                <a:tc rowSpan="3">
                  <a:txBody>
                    <a:bodyPr/>
                    <a:lstStyle/>
                    <a:p>
                      <a:pPr algn="ctr"/>
                      <a:r>
                        <a:rPr lang="en-GB" sz="1200" dirty="0" smtClean="0"/>
                        <a:t>Charging basis</a:t>
                      </a:r>
                      <a:endParaRPr lang="en-GB" sz="12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Charging basis description</a:t>
                      </a:r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Verbose</a:t>
                      </a:r>
                      <a:r>
                        <a:rPr lang="en-GB" sz="1200" baseline="0" dirty="0" smtClean="0"/>
                        <a:t> text: How is charging for this service evidenced?</a:t>
                      </a:r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9471444"/>
                  </a:ext>
                </a:extLst>
              </a:tr>
              <a:tr h="366925">
                <a:tc vMerge="1">
                  <a:txBody>
                    <a:bodyPr/>
                    <a:lstStyle/>
                    <a:p>
                      <a:pPr algn="ctr"/>
                      <a:endParaRPr lang="en-GB" sz="1200" dirty="0"/>
                    </a:p>
                  </a:txBody>
                  <a:tcPr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Client Conferential data required</a:t>
                      </a:r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List: (Yes, No, XYZ)</a:t>
                      </a:r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0114161"/>
                  </a:ext>
                </a:extLst>
              </a:tr>
              <a:tr h="220155">
                <a:tc vMerge="1">
                  <a:txBody>
                    <a:bodyPr/>
                    <a:lstStyle/>
                    <a:p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Client Conferential data encrypted</a:t>
                      </a:r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List: (Yes, No, XYZ)</a:t>
                      </a:r>
                      <a:endParaRPr lang="en-GB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22274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420759"/>
              </p:ext>
            </p:extLst>
          </p:nvPr>
        </p:nvGraphicFramePr>
        <p:xfrm>
          <a:off x="7448329" y="1057956"/>
          <a:ext cx="1351856" cy="411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5928">
                  <a:extLst>
                    <a:ext uri="{9D8B030D-6E8A-4147-A177-3AD203B41FA5}">
                      <a16:colId xmlns:a16="http://schemas.microsoft.com/office/drawing/2014/main" val="511781309"/>
                    </a:ext>
                  </a:extLst>
                </a:gridCol>
                <a:gridCol w="675928">
                  <a:extLst>
                    <a:ext uri="{9D8B030D-6E8A-4147-A177-3AD203B41FA5}">
                      <a16:colId xmlns:a16="http://schemas.microsoft.com/office/drawing/2014/main" val="2530362627"/>
                    </a:ext>
                  </a:extLst>
                </a:gridCol>
              </a:tblGrid>
              <a:tr h="222204">
                <a:tc>
                  <a:txBody>
                    <a:bodyPr/>
                    <a:lstStyle/>
                    <a:p>
                      <a:endParaRPr lang="en-GB" sz="1050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50" dirty="0" smtClean="0">
                          <a:solidFill>
                            <a:schemeClr val="tx1"/>
                          </a:solidFill>
                        </a:rPr>
                        <a:t>Link to table</a:t>
                      </a:r>
                      <a:endParaRPr lang="en-GB" sz="105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34981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7602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3830393"/>
              </p:ext>
            </p:extLst>
          </p:nvPr>
        </p:nvGraphicFramePr>
        <p:xfrm>
          <a:off x="391885" y="809490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Worksheet" showAsIcon="1" r:id="rId3" imgW="914400" imgH="771480" progId="Excel.Sheet.12">
                  <p:embed/>
                </p:oleObj>
              </mc:Choice>
              <mc:Fallback>
                <p:oleObj name="Worksheet" showAsIcon="1" r:id="rId3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1885" y="809490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9220584"/>
              </p:ext>
            </p:extLst>
          </p:nvPr>
        </p:nvGraphicFramePr>
        <p:xfrm>
          <a:off x="1476103" y="809490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Document" showAsIcon="1" r:id="rId5" imgW="914400" imgH="771480" progId="Word.Document.12">
                  <p:embed/>
                </p:oleObj>
              </mc:Choice>
              <mc:Fallback>
                <p:oleObj name="Document" showAsIcon="1" r:id="rId5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76103" y="809490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1883314"/>
              </p:ext>
            </p:extLst>
          </p:nvPr>
        </p:nvGraphicFramePr>
        <p:xfrm>
          <a:off x="2560321" y="809489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Document" showAsIcon="1" r:id="rId7" imgW="914400" imgH="771480" progId="Word.Document.12">
                  <p:embed/>
                </p:oleObj>
              </mc:Choice>
              <mc:Fallback>
                <p:oleObj name="Document" showAsIcon="1" r:id="rId7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60321" y="809489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286578"/>
              </p:ext>
            </p:extLst>
          </p:nvPr>
        </p:nvGraphicFramePr>
        <p:xfrm>
          <a:off x="3644539" y="809488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Worksheet" showAsIcon="1" r:id="rId8" imgW="914400" imgH="771480" progId="Excel.Sheet.12">
                  <p:embed/>
                </p:oleObj>
              </mc:Choice>
              <mc:Fallback>
                <p:oleObj name="Worksheet" showAsIcon="1" r:id="rId8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44539" y="809488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1394709"/>
              </p:ext>
            </p:extLst>
          </p:nvPr>
        </p:nvGraphicFramePr>
        <p:xfrm>
          <a:off x="4728757" y="809487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Document" showAsIcon="1" r:id="rId9" imgW="914400" imgH="771480" progId="Word.Document.12">
                  <p:embed/>
                </p:oleObj>
              </mc:Choice>
              <mc:Fallback>
                <p:oleObj name="Document" showAsIcon="1" r:id="rId9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728757" y="809487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2545790"/>
              </p:ext>
            </p:extLst>
          </p:nvPr>
        </p:nvGraphicFramePr>
        <p:xfrm>
          <a:off x="5643157" y="809486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Document" showAsIcon="1" r:id="rId11" imgW="914400" imgH="771480" progId="Word.Document.12">
                  <p:embed/>
                </p:oleObj>
              </mc:Choice>
              <mc:Fallback>
                <p:oleObj name="Document" showAsIcon="1" r:id="rId11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643157" y="809486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256952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287</TotalTime>
  <Words>763</Words>
  <Application>Microsoft Office PowerPoint</Application>
  <PresentationFormat>On-screen Show (4:3)</PresentationFormat>
  <Paragraphs>142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ＭＳ Ｐゴシック</vt:lpstr>
      <vt:lpstr>Arial</vt:lpstr>
      <vt:lpstr>Calibri</vt:lpstr>
      <vt:lpstr>Calibri Light</vt:lpstr>
      <vt:lpstr>Verdana</vt:lpstr>
      <vt:lpstr>Office Theme</vt:lpstr>
      <vt:lpstr>Microsoft Excel Worksheet</vt:lpstr>
      <vt:lpstr>Microsoft Word 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Taylor</dc:creator>
  <cp:lastModifiedBy>Andrew Taylor</cp:lastModifiedBy>
  <cp:revision>27</cp:revision>
  <dcterms:created xsi:type="dcterms:W3CDTF">2019-08-30T17:12:09Z</dcterms:created>
  <dcterms:modified xsi:type="dcterms:W3CDTF">2019-09-05T11:01:57Z</dcterms:modified>
</cp:coreProperties>
</file>

<file path=docProps/thumbnail.jpeg>
</file>